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319" r:id="rId4"/>
    <p:sldId id="259" r:id="rId5"/>
    <p:sldId id="261" r:id="rId6"/>
    <p:sldId id="263" r:id="rId7"/>
    <p:sldId id="302" r:id="rId8"/>
    <p:sldId id="264" r:id="rId9"/>
    <p:sldId id="271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8" r:id="rId21"/>
    <p:sldId id="279" r:id="rId22"/>
    <p:sldId id="280" r:id="rId23"/>
    <p:sldId id="321" r:id="rId24"/>
    <p:sldId id="322" r:id="rId25"/>
    <p:sldId id="287" r:id="rId26"/>
  </p:sldIdLst>
  <p:sldSz cx="12192000" cy="6858000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5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5" autoAdjust="0"/>
    <p:restoredTop sz="99145" autoAdjust="0"/>
  </p:normalViewPr>
  <p:slideViewPr>
    <p:cSldViewPr snapToGrid="0">
      <p:cViewPr varScale="1">
        <p:scale>
          <a:sx n="78" d="100"/>
          <a:sy n="78" d="100"/>
        </p:scale>
        <p:origin x="-84" y="-7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Динамика привлечения инвестиций в экономику Сергиевского района, млн. руб.</a:t>
            </a:r>
            <a:endParaRPr lang="ru-RU" sz="16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2009 г.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  <c:pt idx="3">
                  <c:v>2018 г.</c:v>
                </c:pt>
                <c:pt idx="4">
                  <c:v>2019 г.</c:v>
                </c:pt>
                <c:pt idx="5">
                  <c:v>2020 г.</c:v>
                </c:pt>
                <c:pt idx="6">
                  <c:v>2021 г.</c:v>
                </c:pt>
                <c:pt idx="7">
                  <c:v>2022 г.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 formatCode="0.0">
                  <c:v>3261.1</c:v>
                </c:pt>
                <c:pt idx="1">
                  <c:v>2508.8000000000002</c:v>
                </c:pt>
                <c:pt idx="2">
                  <c:v>6589.9</c:v>
                </c:pt>
                <c:pt idx="3">
                  <c:v>3914.7</c:v>
                </c:pt>
                <c:pt idx="4">
                  <c:v>6010.5</c:v>
                </c:pt>
                <c:pt idx="5">
                  <c:v>5829.7</c:v>
                </c:pt>
                <c:pt idx="6">
                  <c:v>6436.7</c:v>
                </c:pt>
                <c:pt idx="7">
                  <c:v>6205.518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0592768"/>
        <c:axId val="50943872"/>
      </c:barChart>
      <c:catAx>
        <c:axId val="50592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0943872"/>
        <c:crosses val="autoZero"/>
        <c:auto val="1"/>
        <c:lblAlgn val="ctr"/>
        <c:lblOffset val="100"/>
        <c:noMultiLvlLbl val="0"/>
      </c:catAx>
      <c:valAx>
        <c:axId val="5094387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one"/>
        <c:crossAx val="505927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4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845679012345692E-2"/>
          <c:y val="8.9986033297887527E-2"/>
          <c:w val="0.8577160979877515"/>
          <c:h val="0.84148242037251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инвестиций по отраслям экономики Сергиевского района, млн. руб. </c:v>
                </c:pt>
              </c:strCache>
            </c:strRef>
          </c:tx>
          <c:explosion val="10"/>
          <c:dPt>
            <c:idx val="0"/>
            <c:bubble3D val="0"/>
            <c:explosion val="30"/>
          </c:dPt>
          <c:dLbls>
            <c:dLbl>
              <c:idx val="0"/>
              <c:layout>
                <c:manualLayout>
                  <c:x val="-0.26779487282910852"/>
                  <c:y val="-0.1764364316239316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423843563083133E-2"/>
                  <c:y val="-2.855359686609686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5990854170129657E-2"/>
                  <c:y val="5.636110826304608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21569178663889174"/>
                  <c:y val="9.717997592435676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8468892109819976"/>
                  <c:y val="-8.940146064763600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30507341393377"/>
                      <c:h val="0.10026188207731668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3.6102656998036615E-2"/>
                  <c:y val="-3.18346260353209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7134282950855444E-2"/>
                  <c:y val="-0.1210419640895975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1281409193322013E-3"/>
                  <c:y val="-2.219997162430011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2290750580037"/>
                      <c:h val="9.5185331086060143E-2"/>
                    </c:manualLayout>
                  </c15:layout>
                </c:ext>
              </c:extLst>
            </c:dLbl>
            <c:dLbl>
              <c:idx val="8"/>
              <c:layout>
                <c:manualLayout>
                  <c:x val="0.18737566984464907"/>
                  <c:y val="-4.487491198479753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639475945475102"/>
                      <c:h val="0.14721997874643966"/>
                    </c:manualLayout>
                  </c15:layout>
                </c:ext>
              </c:extLst>
            </c:dLbl>
            <c:dLbl>
              <c:idx val="9"/>
              <c:layout>
                <c:manualLayout>
                  <c:x val="0.18202230865478045"/>
                  <c:y val="2.8306768381561567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0.16872682104235759"/>
                  <c:y val="7.971803956392024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.17864704311550986"/>
                  <c:y val="0.122758597808648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0.24629571303587056"/>
                  <c:y val="2.59720179469907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Добыча полезных ископаемых</c:v>
                </c:pt>
                <c:pt idx="1">
                  <c:v>Транспортировка и хранение</c:v>
                </c:pt>
                <c:pt idx="2">
                  <c:v>Деятельность профессиональная, научная и техническая</c:v>
                </c:pt>
                <c:pt idx="3">
                  <c:v>Сельское хозяйство, охота и лесное хозяйство</c:v>
                </c:pt>
                <c:pt idx="4">
                  <c:v>Здравоохранение и предст. соц. услуг</c:v>
                </c:pt>
                <c:pt idx="5">
                  <c:v>Деятельность в области культуры, спорта, организации досуга и развлечений</c:v>
                </c:pt>
                <c:pt idx="6">
                  <c:v>Образование</c:v>
                </c:pt>
                <c:pt idx="7">
                  <c:v>Оптовая и розничная торговля</c:v>
                </c:pt>
                <c:pt idx="8">
                  <c:v>Гос. управление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4535.3270000000002</c:v>
                </c:pt>
                <c:pt idx="1">
                  <c:v>753.65099999999995</c:v>
                </c:pt>
                <c:pt idx="2">
                  <c:v>446</c:v>
                </c:pt>
                <c:pt idx="3">
                  <c:v>126.55</c:v>
                </c:pt>
                <c:pt idx="4">
                  <c:v>147.56399999999999</c:v>
                </c:pt>
                <c:pt idx="5">
                  <c:v>584.57000000000005</c:v>
                </c:pt>
                <c:pt idx="6">
                  <c:v>307.78699999999998</c:v>
                </c:pt>
                <c:pt idx="7">
                  <c:v>25.724</c:v>
                </c:pt>
                <c:pt idx="8">
                  <c:v>1.2789999999999999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61B16-AD24-41E3-BDD8-50CD01B60817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6575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6575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170D5-B392-417C-8DDD-7BC6B3EF4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221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247" cy="496652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826" y="1"/>
            <a:ext cx="2946246" cy="496652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r">
              <a:defRPr sz="1200"/>
            </a:lvl1pPr>
          </a:lstStyle>
          <a:p>
            <a:fld id="{602F29A5-90C3-4540-B43A-085269EA3879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8" tIns="46049" rIns="92098" bIns="4604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88" y="4714199"/>
            <a:ext cx="5439101" cy="4466672"/>
          </a:xfrm>
          <a:prstGeom prst="rect">
            <a:avLst/>
          </a:prstGeom>
        </p:spPr>
        <p:txBody>
          <a:bodyPr vert="horz" lIns="92098" tIns="46049" rIns="92098" bIns="4604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6801"/>
            <a:ext cx="2946247" cy="496651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826" y="9426801"/>
            <a:ext cx="2946246" cy="496651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r">
              <a:defRPr sz="1200"/>
            </a:lvl1pPr>
          </a:lstStyle>
          <a:p>
            <a:fld id="{55D71662-CA98-4124-A9BB-7DE37D9C3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41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158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973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09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699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20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340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972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954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0830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567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684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393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109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881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535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1843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1521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420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332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521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394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690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911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246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220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0453824-768D-FE3B-398D-2FD14DF17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44AB1A6-BF63-4098-313B-F9048BA2B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C77C0AD-313C-E109-F6CD-23B0B9C77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630AE90-ACED-DD94-E00D-95C7E1FA6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365A048-C7EF-020C-B15F-4A7BE4778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97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16DC01-3723-4079-027A-9A5CC5810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98DBC71-3AD2-1601-08AB-A9870C52B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584715-A664-B3D4-52A6-DFF2CBFCA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F8B6DA8-B6EF-22A1-B7DA-EF84F4FAE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BBBE0C8-120E-D13C-5387-8B92C7021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88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42FEE0E9-8B61-567E-47F7-EC78503CF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354FFD4-247D-4897-B1E8-9597F8FB8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537DC37-AD11-B4ED-68C3-B849AD91B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C12B583-D189-9058-D098-1709C046D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005AEDC-324B-36D2-A864-784A9B508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89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DA9B24-DB17-3DA3-6172-3C7782D7B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0766CF1-C1E7-2AA5-110F-EDBCCC722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BAAB10C-1FD8-37FF-56AD-611DC9DEC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928FCFD-8E73-B774-B10A-31BD3BED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64B8CAA-F7A2-4378-3D8F-3403A8FF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791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43FF6C-BC67-3855-6CCA-10032C2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8A7364D-7618-8DB7-6CF5-305A9E93D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F51C9A3-6A29-3649-4808-88826BF9A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5417EE4-26C8-C624-C54C-85C5EB7F6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F92F602-D872-A6D4-0940-AC98ABCE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201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876A7D-00D5-1CC2-4942-D1C163BE2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1F383A3-AA06-138E-481C-470FFD363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EF651E8-8434-D351-5BDD-A37121CF4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6E9B8D9-6AD5-C768-8AF7-4BED48853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BE604EB-6104-A2E6-2FF2-1498B700F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8866DE0-10AA-2EE2-319E-226B45391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56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2BA7445-FF07-5FA8-52E9-445B54F8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9595AC8-50A6-B716-36AE-EF8CE9EC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B42F61F-3D02-67B5-1EB7-D9C6847EF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421016F-6881-B7DD-E1F8-94D1DCBA9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2E961D2-1E26-3758-01C1-D6A8FEF266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C3CCC22-1896-D939-06C7-8380A5AD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3D6592D-19E0-D077-791F-02B076AC8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331154E6-208C-C9D7-6E0A-81B0066C3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14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D44FB6-554A-9666-2168-87EE6CA36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5FE984C-49A7-9514-E46E-49E589904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1448E78-D8B6-E9EF-CAE5-8176805E0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34CCB8D-9D9A-69DE-BF71-7E712FBB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159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1E380817-E91E-3B5D-751C-61182439D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E529A2E-7872-E59B-BDDA-D2E69B1B5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87078F1-084A-92F1-834C-2D9C5C4A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735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4F08E0-8FEB-EB36-8B57-BE9D4EC10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F985ED6-F645-2C57-8896-F87CE85FB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D7AEF59-02A5-CE40-7F4F-2D5347C52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2C0BCB7-CD78-A83B-BC23-90FC38397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0EE787F-E4EC-E74D-5891-EED55277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F00BDB0-AF6F-05D5-15C0-FE8958249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899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290A47-DCF4-1DCF-8B6F-75FBB3AC6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4D07116B-AE60-E723-509D-BC08576002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05F2F5B-263E-F711-ECDD-48453C563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4EDC359-8F30-0155-B773-E3D199BA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B53EEF1-6F93-DD44-235C-5BCC80EE6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B078F5B-22D6-34E0-5BF5-48FAB97C2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100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597FBA-D5E0-8BF2-3F76-879A663D4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1313409-B42B-BB2A-B22D-1C57DF566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6A33B4B-564D-B4EF-4E79-C3354FD25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CE1F4-4BAC-4858-9483-B8FB41FD17B3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40B67BA-2D31-5FAC-4A4E-A14C9C7D1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47A6EB8-E67F-E122-D10A-B5A999E92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78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5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26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29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7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37.jpg"/><Relationship Id="rId3" Type="http://schemas.openxmlformats.org/officeDocument/2006/relationships/image" Target="../media/image3.png"/><Relationship Id="rId21" Type="http://schemas.openxmlformats.org/officeDocument/2006/relationships/image" Target="../media/image40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7.pn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38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43.jpeg"/><Relationship Id="rId3" Type="http://schemas.openxmlformats.org/officeDocument/2006/relationships/image" Target="../media/image3.png"/><Relationship Id="rId21" Type="http://schemas.openxmlformats.org/officeDocument/2006/relationships/image" Target="../media/image46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7.pn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44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hyperlink" Target="https://pandia.ru/text/category/munitcipalmznoe_upravlenie/" TargetMode="Externa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4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6" Type="http://schemas.openxmlformats.org/officeDocument/2006/relationships/hyperlink" Target="http://www.sergievsk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49.gif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0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21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chart" Target="../charts/chart2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="" xmlns:a16="http://schemas.microsoft.com/office/drawing/2014/main" id="{20D93F1C-99F9-34DC-C93C-DE3488EF2FA4}"/>
              </a:ext>
            </a:extLst>
          </p:cNvPr>
          <p:cNvGrpSpPr/>
          <p:nvPr/>
        </p:nvGrpSpPr>
        <p:grpSpPr>
          <a:xfrm>
            <a:off x="7278100" y="496442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="" xmlns:a16="http://schemas.microsoft.com/office/drawing/2014/main" id="{6283D8BC-82D4-B8A2-1D93-984835ED86E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="" xmlns:a16="http://schemas.microsoft.com/office/drawing/2014/main" id="{A6A45A6B-BF87-7B05-C16A-53467DCAC3D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=""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9" y="2510777"/>
            <a:ext cx="7675326" cy="2103781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ИНВЕСТИЦИОННАЯ СТРАТЕГИЯ МУНИЦИПАЛЬНОГО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 СЕРГИЕВСКИЙ САМАРСКОЙ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="" xmlns:a16="http://schemas.microsoft.com/office/drawing/2014/main" id="{FD355094-F80B-521A-5D90-116E45545642}"/>
              </a:ext>
            </a:extLst>
          </p:cNvPr>
          <p:cNvSpPr/>
          <p:nvPr/>
        </p:nvSpPr>
        <p:spPr>
          <a:xfrm>
            <a:off x="589504" y="1968201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7">
            <a:extLst>
              <a:ext uri="{FF2B5EF4-FFF2-40B4-BE49-F238E27FC236}">
                <a16:creationId xmlns="" xmlns:a16="http://schemas.microsoft.com/office/drawing/2014/main" id="{C2FE2039-3F08-21A1-4C0A-3C0D96B221BC}"/>
              </a:ext>
            </a:extLst>
          </p:cNvPr>
          <p:cNvSpPr/>
          <p:nvPr/>
        </p:nvSpPr>
        <p:spPr>
          <a:xfrm>
            <a:off x="565861" y="5728950"/>
            <a:ext cx="1958974" cy="0"/>
          </a:xfrm>
          <a:custGeom>
            <a:avLst/>
            <a:gdLst/>
            <a:ahLst/>
            <a:cxnLst/>
            <a:rect l="l" t="t" r="r" b="b"/>
            <a:pathLst>
              <a:path w="1958975">
                <a:moveTo>
                  <a:pt x="0" y="0"/>
                </a:moveTo>
                <a:lnTo>
                  <a:pt x="1958873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="" xmlns:a16="http://schemas.microsoft.com/office/drawing/2014/main" id="{B36DE6F5-F4C7-DBAF-3AF7-F37BE77EBE7B}"/>
              </a:ext>
            </a:extLst>
          </p:cNvPr>
          <p:cNvGrpSpPr/>
          <p:nvPr/>
        </p:nvGrpSpPr>
        <p:grpSpPr>
          <a:xfrm>
            <a:off x="589505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="" xmlns:a16="http://schemas.microsoft.com/office/drawing/2014/main" id="{1702486E-963B-9732-711B-2071DFB01B0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="" xmlns:a16="http://schemas.microsoft.com/office/drawing/2014/main" id="{DAAE0CD0-66F3-489B-2E43-26581F61B93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="" xmlns:a16="http://schemas.microsoft.com/office/drawing/2014/main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="" xmlns:a16="http://schemas.microsoft.com/office/drawing/2014/main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="" xmlns:a16="http://schemas.microsoft.com/office/drawing/2014/main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="" xmlns:a16="http://schemas.microsoft.com/office/drawing/2014/main" id="{91A1521B-664A-8EC1-26EA-474B9407781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="" xmlns:a16="http://schemas.microsoft.com/office/drawing/2014/main" id="{EA1EB914-C4FB-BF18-AEB8-A8F4D9DAC33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="" xmlns:a16="http://schemas.microsoft.com/office/drawing/2014/main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="" xmlns:a16="http://schemas.microsoft.com/office/drawing/2014/main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="" xmlns:a16="http://schemas.microsoft.com/office/drawing/2014/main" id="{B1279B92-DA67-4134-AE0C-BE0AD32F19B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="" xmlns:a16="http://schemas.microsoft.com/office/drawing/2014/main" id="{65906B94-1389-1DDF-92A0-89B936BC64C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="" xmlns:a16="http://schemas.microsoft.com/office/drawing/2014/main" id="{DB07808D-52F8-8DE5-2CC5-5D20B395F14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="" xmlns:a16="http://schemas.microsoft.com/office/drawing/2014/main" id="{988CA873-70EC-665C-CA14-E0B296352E0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="" xmlns:a16="http://schemas.microsoft.com/office/drawing/2014/main" id="{CD0743B2-511B-80D0-BBEB-6A1DEB1A56B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="" xmlns:a16="http://schemas.microsoft.com/office/drawing/2014/main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="" xmlns:a16="http://schemas.microsoft.com/office/drawing/2014/main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="" xmlns:a16="http://schemas.microsoft.com/office/drawing/2014/main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="" xmlns:a16="http://schemas.microsoft.com/office/drawing/2014/main" id="{D3552C64-1139-28E3-92E7-6189A72BAFB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="" xmlns:a16="http://schemas.microsoft.com/office/drawing/2014/main" id="{0F89AB17-071C-6813-4291-8907B6A2378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="" xmlns:a16="http://schemas.microsoft.com/office/drawing/2014/main" id="{7B755C44-24A4-2F1A-DEFA-BFE11D40B7F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="" xmlns:a16="http://schemas.microsoft.com/office/drawing/2014/main" id="{8327032A-DB51-7C9D-EFC4-9385B216F20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="" xmlns:a16="http://schemas.microsoft.com/office/drawing/2014/main" id="{B5047B7F-4A50-D8D3-FDD4-09CC6A68DF6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="" xmlns:a16="http://schemas.microsoft.com/office/drawing/2014/main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="" xmlns:a16="http://schemas.microsoft.com/office/drawing/2014/main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="" xmlns:a16="http://schemas.microsoft.com/office/drawing/2014/main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="" xmlns:a16="http://schemas.microsoft.com/office/drawing/2014/main" id="{C0761E03-75D8-D6A6-8D00-584FE44B48D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="" xmlns:a16="http://schemas.microsoft.com/office/drawing/2014/main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="" xmlns:a16="http://schemas.microsoft.com/office/drawing/2014/main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8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object 5">
            <a:extLst>
              <a:ext uri="{FF2B5EF4-FFF2-40B4-BE49-F238E27FC236}">
                <a16:creationId xmlns="" xmlns:a16="http://schemas.microsoft.com/office/drawing/2014/main" id="{A990A578-09AB-EEBF-439B-205F69632BEB}"/>
              </a:ext>
            </a:extLst>
          </p:cNvPr>
          <p:cNvSpPr txBox="1"/>
          <p:nvPr/>
        </p:nvSpPr>
        <p:spPr>
          <a:xfrm>
            <a:off x="553158" y="5932896"/>
            <a:ext cx="5777865" cy="32316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spcBef>
                <a:spcPts val="600"/>
              </a:spcBef>
            </a:pPr>
            <a:r>
              <a:rPr lang="ru-RU" sz="16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object 34">
            <a:extLst>
              <a:ext uri="{FF2B5EF4-FFF2-40B4-BE49-F238E27FC236}">
                <a16:creationId xmlns="" xmlns:a16="http://schemas.microsoft.com/office/drawing/2014/main" id="{F130C793-6816-D141-4EDD-CFC5766CBD31}"/>
              </a:ext>
            </a:extLst>
          </p:cNvPr>
          <p:cNvSpPr txBox="1"/>
          <p:nvPr/>
        </p:nvSpPr>
        <p:spPr>
          <a:xfrm>
            <a:off x="5438774" y="753720"/>
            <a:ext cx="2285698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Сергиевский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="" xmlns:a16="http://schemas.microsoft.com/office/drawing/2014/main" id="{DB7EF0EE-2585-86E7-EE52-4AA856CDD7A7}"/>
              </a:ext>
            </a:extLst>
          </p:cNvPr>
          <p:cNvSpPr txBox="1"/>
          <p:nvPr/>
        </p:nvSpPr>
        <p:spPr>
          <a:xfrm>
            <a:off x="553156" y="4600960"/>
            <a:ext cx="8721474" cy="1346522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3120"/>
              </a:lnSpc>
              <a:spcBef>
                <a:spcPts val="600"/>
              </a:spcBef>
            </a:pPr>
            <a:r>
              <a:rPr lang="ru-RU" sz="16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 </a:t>
            </a:r>
          </a:p>
          <a:p>
            <a:pPr marL="12700" marR="5080">
              <a:lnSpc>
                <a:spcPts val="3120"/>
              </a:lnSpc>
              <a:spcBef>
                <a:spcPts val="600"/>
              </a:spcBef>
            </a:pPr>
            <a:r>
              <a:rPr lang="ru-RU" sz="16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</a:t>
            </a:r>
            <a:r>
              <a:rPr lang="ru-RU" sz="16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Главы муниципального района Сергиевский Чернов А.Е.</a:t>
            </a:r>
            <a:r>
              <a:rPr lang="ru-RU" sz="16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8DE40AB-7D05-46D0-B7B0-E35E214E2DAA}"/>
              </a:ext>
            </a:extLst>
          </p:cNvPr>
          <p:cNvSpPr/>
          <p:nvPr/>
        </p:nvSpPr>
        <p:spPr>
          <a:xfrm>
            <a:off x="4313554" y="493700"/>
            <a:ext cx="102075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i="1" dirty="0"/>
              <a:t>Герб муниципального образования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052" y="423268"/>
            <a:ext cx="1159753" cy="107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968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10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2C6C8533-A6F4-4805-A848-7EFAA798940D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3943DB5A-8D02-436E-A387-AB9D8F6454C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AC579FE5-DA78-4461-B293-597AB47BC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7BD16F00-02FF-43A5-BBE5-768D644C0AD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DE9D8031-D71D-4054-9EB6-1BC90B6DF6B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1934A6A9-69F7-40F3-A2C7-3B2F7B039E95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E65F7545-B93C-4297-BEEA-46CD8683C083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817863FD-A0FF-403C-94A2-A729A0A4491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C134EBD4-4CB8-43CE-806F-B92CD3B9E9BA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76EB7402-8C89-48B5-B1B7-8D11698036DE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54785A36-A585-457C-B216-92AA743B342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B7CA5688-002F-42F3-A008-56A0868456F2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4A5ABFC2-1988-4D83-99C7-0F00667EEDF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88691A1B-6EE0-48B4-8AA8-70F65F4199F5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2C7A8220-0EB9-4B0D-8EE0-D1EB3A3B1383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851CB9DF-316F-4205-9445-E8A7A811221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368CA2DA-6A97-4372-8730-A93316E428B1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241C05E5-FB24-4CE3-955F-25C574736C5C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B4A1BD2B-38A4-42B1-A312-2D682BA538D5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D5284A2D-4728-4500-A1F2-C7FA16E2544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DF81B6C4-EE56-41D8-ADC7-095D2B1BC56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3C06468A-A0CE-4325-A735-3705CCD27E93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3059BC84-1422-4AC1-A23E-804D1124BFCA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14872A71-B042-42DE-BFFB-41F1CB56E285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D5A1C739-4D70-4BDD-8F95-C158A6AFD8B7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2FF6FF4D-4CFF-40AE-B829-8E50ED4EE7E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4227E3C3-3981-4F4C-BE07-9A676D3A73B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D448B477-6B5A-41FC-9A70-6ECF9CE250C4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C09938EF-03D6-4B49-934E-FA0AC7D01F4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65B40553-2567-4B7D-9716-87D4EE8C0743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="" xmlns:a16="http://schemas.microsoft.com/office/drawing/2014/main" id="{D994A142-8F74-498A-885F-D0CC6C81C03E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Скругленный прямоугольник 5"/>
          <p:cNvSpPr>
            <a:spLocks noChangeArrowheads="1"/>
          </p:cNvSpPr>
          <p:nvPr/>
        </p:nvSpPr>
        <p:spPr bwMode="auto">
          <a:xfrm>
            <a:off x="685170" y="1362530"/>
            <a:ext cx="10850644" cy="134562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rgbClr val="339966"/>
            </a:solidFill>
            <a:round/>
            <a:headEnd/>
            <a:tailEnd/>
          </a:ln>
        </p:spPr>
        <p:txBody>
          <a:bodyPr anchor="ctr"/>
          <a:lstStyle/>
          <a:p>
            <a:r>
              <a:rPr lang="ru-RU" sz="1200" dirty="0" smtClean="0">
                <a:latin typeface="Times New Roman" pitchFamily="18" charset="0"/>
              </a:rPr>
              <a:t>По территории  </a:t>
            </a:r>
            <a:r>
              <a:rPr lang="ru-RU" sz="1200" dirty="0">
                <a:latin typeface="Times New Roman" pitchFamily="18" charset="0"/>
              </a:rPr>
              <a:t>Сергиевского района с юго-запада на северо-восток в 7 километрах от райцентра Сергиевск проходит автодорога  федерального значения «Москва- Уфа - Челябинск» (М-5) протяженностью 60,7 км.   </a:t>
            </a:r>
          </a:p>
          <a:p>
            <a:r>
              <a:rPr lang="ru-RU" sz="1200" dirty="0">
                <a:latin typeface="Times New Roman" pitchFamily="18" charset="0"/>
              </a:rPr>
              <a:t> По состоянию на </a:t>
            </a:r>
            <a:r>
              <a:rPr lang="ru-RU" sz="1200" dirty="0" smtClean="0">
                <a:latin typeface="Times New Roman" pitchFamily="18" charset="0"/>
              </a:rPr>
              <a:t>01.01.2022 г</a:t>
            </a:r>
            <a:r>
              <a:rPr lang="ru-RU" sz="1200" dirty="0">
                <a:latin typeface="Times New Roman" pitchFamily="18" charset="0"/>
              </a:rPr>
              <a:t>.  протяженность автомобильных дорог общего пользования составила  </a:t>
            </a:r>
            <a:r>
              <a:rPr lang="ru-RU" sz="1200" dirty="0" smtClean="0">
                <a:latin typeface="Times New Roman" pitchFamily="18" charset="0"/>
              </a:rPr>
              <a:t>1355,27 км (из них 731,406 км дорог с твердым покрытием), в т. ч.: </a:t>
            </a:r>
          </a:p>
          <a:p>
            <a:r>
              <a:rPr lang="ru-RU" sz="1200" dirty="0" smtClean="0">
                <a:latin typeface="Times New Roman" pitchFamily="18" charset="0"/>
              </a:rPr>
              <a:t>- </a:t>
            </a:r>
            <a:r>
              <a:rPr lang="ru-RU" sz="1200" dirty="0">
                <a:latin typeface="Times New Roman" pitchFamily="18" charset="0"/>
              </a:rPr>
              <a:t>автодорога федерального </a:t>
            </a:r>
            <a:r>
              <a:rPr lang="ru-RU" sz="1200" dirty="0" smtClean="0">
                <a:latin typeface="Times New Roman" pitchFamily="18" charset="0"/>
              </a:rPr>
              <a:t>значения </a:t>
            </a:r>
            <a:r>
              <a:rPr lang="ru-RU" sz="1200" dirty="0">
                <a:latin typeface="Times New Roman" pitchFamily="18" charset="0"/>
              </a:rPr>
              <a:t>(М-5) - 60,7 км;	</a:t>
            </a:r>
          </a:p>
          <a:p>
            <a:r>
              <a:rPr lang="ru-RU" sz="1200" dirty="0">
                <a:latin typeface="Times New Roman" pitchFamily="18" charset="0"/>
              </a:rPr>
              <a:t>- автомобильные дороги регионального значения </a:t>
            </a:r>
            <a:r>
              <a:rPr lang="ru-RU" sz="1200" dirty="0" smtClean="0">
                <a:latin typeface="Times New Roman" pitchFamily="18" charset="0"/>
              </a:rPr>
              <a:t>– 391,966 </a:t>
            </a:r>
            <a:r>
              <a:rPr lang="ru-RU" sz="1200" dirty="0">
                <a:latin typeface="Times New Roman" pitchFamily="18" charset="0"/>
              </a:rPr>
              <a:t>км;</a:t>
            </a:r>
          </a:p>
          <a:p>
            <a:r>
              <a:rPr lang="ru-RU" sz="1200" dirty="0">
                <a:latin typeface="Times New Roman" pitchFamily="18" charset="0"/>
              </a:rPr>
              <a:t>- автомобильные дороги  местного значения  в границах района- составила </a:t>
            </a:r>
            <a:r>
              <a:rPr lang="ru-RU" sz="1200" dirty="0" smtClean="0">
                <a:latin typeface="Times New Roman" pitchFamily="18" charset="0"/>
              </a:rPr>
              <a:t>902,6 км</a:t>
            </a:r>
            <a:r>
              <a:rPr lang="ru-RU" sz="1200" dirty="0">
                <a:latin typeface="Times New Roman" pitchFamily="18" charset="0"/>
              </a:rPr>
              <a:t>.</a:t>
            </a:r>
          </a:p>
        </p:txBody>
      </p:sp>
      <p:sp>
        <p:nvSpPr>
          <p:cNvPr id="75" name="Скругленный прямоугольник 6"/>
          <p:cNvSpPr>
            <a:spLocks noChangeArrowheads="1"/>
          </p:cNvSpPr>
          <p:nvPr/>
        </p:nvSpPr>
        <p:spPr bwMode="auto">
          <a:xfrm>
            <a:off x="685170" y="2815643"/>
            <a:ext cx="10850644" cy="98192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rgbClr val="339966"/>
            </a:solidFill>
            <a:round/>
            <a:headEnd/>
            <a:tailEnd/>
          </a:ln>
        </p:spPr>
        <p:txBody>
          <a:bodyPr anchor="ctr"/>
          <a:lstStyle/>
          <a:p>
            <a:r>
              <a:rPr lang="ru-RU" sz="1200" dirty="0">
                <a:latin typeface="Times New Roman" pitchFamily="18" charset="0"/>
              </a:rPr>
              <a:t>Через территорию района проходят 3 нити газопровода и  4 магистральных нефтепровода высокого давления, по которым перекачивается нефть:</a:t>
            </a:r>
          </a:p>
          <a:p>
            <a:r>
              <a:rPr lang="ru-RU" sz="1200" dirty="0">
                <a:latin typeface="Times New Roman" pitchFamily="18" charset="0"/>
              </a:rPr>
              <a:t>             1. «Альметьевск – Куйбышев»-1;</a:t>
            </a:r>
          </a:p>
          <a:p>
            <a:r>
              <a:rPr lang="ru-RU" sz="1200" dirty="0">
                <a:latin typeface="Times New Roman" pitchFamily="18" charset="0"/>
              </a:rPr>
              <a:t>             2. «Альметьевск – Куйбышев»-2;</a:t>
            </a:r>
          </a:p>
          <a:p>
            <a:r>
              <a:rPr lang="ru-RU" sz="1200" dirty="0">
                <a:latin typeface="Times New Roman" pitchFamily="18" charset="0"/>
              </a:rPr>
              <a:t>             3. «Калтасы – Куйбышев»;</a:t>
            </a:r>
          </a:p>
          <a:p>
            <a:r>
              <a:rPr lang="ru-RU" sz="1200" dirty="0">
                <a:latin typeface="Times New Roman" pitchFamily="18" charset="0"/>
              </a:rPr>
              <a:t>             4. «Томашкино – Куйбышев».</a:t>
            </a:r>
          </a:p>
        </p:txBody>
      </p:sp>
      <p:sp>
        <p:nvSpPr>
          <p:cNvPr id="76" name="Скругленный прямоугольник 7"/>
          <p:cNvSpPr>
            <a:spLocks noChangeArrowheads="1"/>
          </p:cNvSpPr>
          <p:nvPr/>
        </p:nvSpPr>
        <p:spPr bwMode="auto">
          <a:xfrm>
            <a:off x="690758" y="3926989"/>
            <a:ext cx="10845054" cy="93503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rgbClr val="339966"/>
            </a:solidFill>
            <a:round/>
            <a:headEnd/>
            <a:tailEnd/>
          </a:ln>
        </p:spPr>
        <p:txBody>
          <a:bodyPr anchor="ctr"/>
          <a:lstStyle/>
          <a:p>
            <a:r>
              <a:rPr lang="ru-RU" sz="1200" dirty="0">
                <a:latin typeface="Times New Roman" pitchFamily="18" charset="0"/>
              </a:rPr>
              <a:t>Ближайшая  железнодорожной станции - Серные Воды-2  в </a:t>
            </a:r>
            <a:r>
              <a:rPr lang="ru-RU" sz="1200" dirty="0" smtClean="0">
                <a:latin typeface="Times New Roman" pitchFamily="18" charset="0"/>
              </a:rPr>
              <a:t>5 </a:t>
            </a:r>
            <a:r>
              <a:rPr lang="ru-RU" sz="1200" dirty="0">
                <a:latin typeface="Times New Roman" pitchFamily="18" charset="0"/>
              </a:rPr>
              <a:t>км от райцентра Сергиевск.</a:t>
            </a:r>
          </a:p>
          <a:p>
            <a:r>
              <a:rPr lang="ru-RU" sz="1200" dirty="0">
                <a:latin typeface="Times New Roman" pitchFamily="18" charset="0"/>
              </a:rPr>
              <a:t>Железнодорожная коммуникация, проходящая по территории Сергиевского района, тупикового типа, обслуживает грузовые перевозки и в настоящее время не участвует в перевозке пассажиров. Участок "Серные Воды 2 - Кротовка" является объездной веткой, протяженностью 86 км, с количеством путей -1, с видом тяги - не электрифицированная.</a:t>
            </a:r>
          </a:p>
        </p:txBody>
      </p:sp>
      <p:pic>
        <p:nvPicPr>
          <p:cNvPr id="77" name="Picture 12" descr="Predpriyati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>
            <a:off x="1406504" y="4928222"/>
            <a:ext cx="2873374" cy="1584325"/>
          </a:xfrm>
          <a:prstGeom prst="rect">
            <a:avLst/>
          </a:prstGeom>
        </p:spPr>
      </p:pic>
      <p:pic>
        <p:nvPicPr>
          <p:cNvPr id="78" name="Picture 4" descr="https://sun9-3.userapi.com/c858328/v858328750/1eebc0/KuWzbS4Zg8g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659" y="4936274"/>
            <a:ext cx="2592985" cy="157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1" descr="Krest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>
          <a:xfrm>
            <a:off x="7960425" y="4928222"/>
            <a:ext cx="2663826" cy="158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72C2F2F6-4156-4D67-80EC-EF3175D647FB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83F9E3E2-4703-48FA-9373-BB582FF005C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97086035-5F91-48A4-9E2E-6CF476E7DC0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DA866B1A-5607-42CF-BB22-1BB16655E9E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9F335A86-9272-4756-8880-551E69229C6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6810F443-B86E-4921-A5ED-C2AA6C57750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BFFEEFBA-D857-4D40-99BF-5133BFDD1AFA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5EE1A2DA-4317-439A-8BF0-27F917FDBAD8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3E06CEA7-4FCF-45C2-877B-3B09F9B46F3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AC944442-0000-45A2-896C-1425A816E93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32AC1615-42F2-480E-8338-3FFB6A4E071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FDF05A32-B5E6-449F-9253-3E8B086B72E8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2D613467-614E-4F32-80CA-FC67441D68C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EB77C56E-D780-4FB7-8296-4C2E5F741065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B6EA0918-3873-4957-8BF3-819B482B134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20266BFE-906C-4117-8EB8-34A2A450AE4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DB486D83-E335-4FC4-A4EF-45A99B53A99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C2FC549E-7F6F-40C2-B80B-18C197585ACF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F58F7EC0-F810-47B9-8F29-9C677CAFDB0F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B3B2BFF5-A812-47CA-927D-81B7E290F8A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65D11EDA-F135-4B6D-80D1-58A6B7B2B21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E084F82C-6C4D-464F-A8CE-1267CE970AE5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BA3A7345-2EF3-4FD0-AB4B-8366A0A2917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F3A34FB8-68E5-4375-BDDC-A0AE6377A58E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64C6E6BD-4AD2-4C1C-BD5A-8DE81517097C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85F6AD19-2B86-4399-8E33-7C22B41D503E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4AF4249C-985A-4364-986C-799D462E8E6D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EB245D6D-584D-4D4F-B197-2428BAD9605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D42E0919-65DC-407F-A21A-57C334C764B8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1C29AE89-6082-4F97-81BC-E2D10C6EE988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="" xmlns:a16="http://schemas.microsoft.com/office/drawing/2014/main" id="{552B51DA-4EFB-4054-A75D-C11DA23DB84E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Скругленный прямоугольник 5"/>
          <p:cNvSpPr>
            <a:spLocks noChangeArrowheads="1"/>
          </p:cNvSpPr>
          <p:nvPr/>
        </p:nvSpPr>
        <p:spPr bwMode="auto">
          <a:xfrm>
            <a:off x="331674" y="1412878"/>
            <a:ext cx="11557636" cy="1009689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rgbClr val="339966"/>
            </a:solidFill>
            <a:round/>
            <a:headEnd/>
            <a:tailEnd/>
          </a:ln>
        </p:spPr>
        <p:txBody>
          <a:bodyPr anchor="ctr"/>
          <a:lstStyle/>
          <a:p>
            <a:endParaRPr lang="ru-RU" sz="1600" dirty="0"/>
          </a:p>
          <a:p>
            <a:r>
              <a:rPr lang="ru-RU" sz="1600" dirty="0">
                <a:latin typeface="Times New Roman" pitchFamily="18" charset="0"/>
              </a:rPr>
              <a:t>Газификация – протяженность газопроводной сети с квартирами </a:t>
            </a:r>
            <a:r>
              <a:rPr lang="ru-RU" sz="1600" dirty="0" smtClean="0">
                <a:latin typeface="Times New Roman" pitchFamily="18" charset="0"/>
              </a:rPr>
              <a:t>– 1116,52 км</a:t>
            </a:r>
            <a:r>
              <a:rPr lang="ru-RU" sz="1600" dirty="0">
                <a:latin typeface="Times New Roman" pitchFamily="18" charset="0"/>
              </a:rPr>
              <a:t>. </a:t>
            </a:r>
            <a:r>
              <a:rPr lang="ru-RU" sz="1600" dirty="0" smtClean="0">
                <a:latin typeface="Times New Roman" pitchFamily="18" charset="0"/>
              </a:rPr>
              <a:t>Уровень </a:t>
            </a:r>
            <a:r>
              <a:rPr lang="ru-RU" sz="1600" dirty="0">
                <a:latin typeface="Times New Roman" pitchFamily="18" charset="0"/>
              </a:rPr>
              <a:t>газификации жилого фонда </a:t>
            </a:r>
            <a:r>
              <a:rPr lang="ru-RU" sz="1600" dirty="0" smtClean="0">
                <a:latin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</a:rPr>
              <a:t>– </a:t>
            </a:r>
            <a:r>
              <a:rPr lang="ru-RU" sz="1600" dirty="0" smtClean="0">
                <a:latin typeface="Times New Roman" pitchFamily="18" charset="0"/>
              </a:rPr>
              <a:t>94,8 %. </a:t>
            </a:r>
          </a:p>
          <a:p>
            <a:r>
              <a:rPr lang="ru-RU" sz="1600" dirty="0" smtClean="0">
                <a:latin typeface="Times New Roman" pitchFamily="18" charset="0"/>
              </a:rPr>
              <a:t>Водоснабжение </a:t>
            </a:r>
            <a:r>
              <a:rPr lang="ru-RU" sz="1600" dirty="0">
                <a:latin typeface="Times New Roman" pitchFamily="18" charset="0"/>
              </a:rPr>
              <a:t>– протяженность водопроводной сети – </a:t>
            </a:r>
            <a:r>
              <a:rPr lang="ru-RU" sz="1600" dirty="0" smtClean="0">
                <a:latin typeface="Times New Roman" pitchFamily="18" charset="0"/>
              </a:rPr>
              <a:t>502,576 </a:t>
            </a:r>
            <a:r>
              <a:rPr lang="ru-RU" sz="1600" dirty="0">
                <a:latin typeface="Times New Roman" pitchFamily="18" charset="0"/>
              </a:rPr>
              <a:t>км.</a:t>
            </a:r>
          </a:p>
          <a:p>
            <a:r>
              <a:rPr lang="ru-RU" sz="1600" dirty="0">
                <a:latin typeface="Times New Roman" pitchFamily="18" charset="0"/>
              </a:rPr>
              <a:t>Водоотведение – протяженность систем водоотведения (канализации) – </a:t>
            </a:r>
            <a:r>
              <a:rPr lang="ru-RU" sz="1600" dirty="0" smtClean="0">
                <a:latin typeface="Times New Roman" pitchFamily="18" charset="0"/>
              </a:rPr>
              <a:t> 78,5 км.</a:t>
            </a:r>
            <a:endParaRPr lang="ru-RU" sz="1600" dirty="0">
              <a:latin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</a:rPr>
              <a:t>Теплоснабжение – п</a:t>
            </a:r>
            <a:r>
              <a:rPr lang="ru-RU" sz="1600" dirty="0" smtClean="0">
                <a:latin typeface="Times New Roman" pitchFamily="18" charset="0"/>
              </a:rPr>
              <a:t>ротяженность тепловых и паровых сетей в двухтрубном исчислении </a:t>
            </a:r>
            <a:r>
              <a:rPr lang="ru-RU" sz="1600" dirty="0">
                <a:latin typeface="Times New Roman" pitchFamily="18" charset="0"/>
              </a:rPr>
              <a:t>– </a:t>
            </a:r>
            <a:r>
              <a:rPr lang="ru-RU" sz="1600" dirty="0" smtClean="0">
                <a:latin typeface="Times New Roman" pitchFamily="18" charset="0"/>
              </a:rPr>
              <a:t> 51,5 км</a:t>
            </a:r>
            <a:r>
              <a:rPr lang="ru-RU" sz="1600" dirty="0">
                <a:latin typeface="Times New Roman" pitchFamily="18" charset="0"/>
              </a:rPr>
              <a:t>.</a:t>
            </a:r>
          </a:p>
          <a:p>
            <a:endParaRPr lang="ru-RU" sz="1600" dirty="0">
              <a:latin typeface="Times New Roman" pitchFamily="18" charset="0"/>
            </a:endParaRPr>
          </a:p>
        </p:txBody>
      </p:sp>
      <p:sp>
        <p:nvSpPr>
          <p:cNvPr id="74" name="Скругленный прямоугольник 7"/>
          <p:cNvSpPr>
            <a:spLocks noChangeArrowheads="1"/>
          </p:cNvSpPr>
          <p:nvPr/>
        </p:nvSpPr>
        <p:spPr bwMode="auto">
          <a:xfrm>
            <a:off x="331673" y="2588788"/>
            <a:ext cx="11557636" cy="895947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rgbClr val="339966"/>
            </a:solidFill>
            <a:round/>
            <a:headEnd/>
            <a:tailEnd/>
          </a:ln>
        </p:spPr>
        <p:txBody>
          <a:bodyPr anchor="ctr"/>
          <a:lstStyle/>
          <a:p>
            <a:r>
              <a:rPr lang="ru-RU" sz="1600" dirty="0">
                <a:latin typeface="Times New Roman" pitchFamily="18" charset="0"/>
              </a:rPr>
              <a:t>Обеспеченность почтовой связью (в т.ч. международной) – 100 %, обеспеченность электросвязью (в т.ч. междугородной, международной, факсимильной, телеграфной, Интернет) – 100 %, доступ к услугам операторов мобильной связи (Мегафон, МТС, </a:t>
            </a:r>
            <a:r>
              <a:rPr lang="ru-RU" sz="1600" dirty="0" smtClean="0">
                <a:latin typeface="Times New Roman" pitchFamily="18" charset="0"/>
              </a:rPr>
              <a:t>Билайн) </a:t>
            </a:r>
            <a:r>
              <a:rPr lang="ru-RU" sz="1600" dirty="0">
                <a:latin typeface="Times New Roman" pitchFamily="18" charset="0"/>
              </a:rPr>
              <a:t>– 100 %. Зона покрытия вещания </a:t>
            </a:r>
            <a:r>
              <a:rPr lang="ru-RU" sz="1600" dirty="0" smtClean="0">
                <a:latin typeface="Times New Roman" pitchFamily="18" charset="0"/>
              </a:rPr>
              <a:t>телевидения </a:t>
            </a:r>
            <a:r>
              <a:rPr lang="ru-RU" sz="1600" dirty="0">
                <a:latin typeface="Times New Roman" pitchFamily="18" charset="0"/>
              </a:rPr>
              <a:t>– 100%.</a:t>
            </a:r>
          </a:p>
        </p:txBody>
      </p:sp>
      <p:pic>
        <p:nvPicPr>
          <p:cNvPr id="75" name="Picture 9" descr="ministr sh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>
            <a:off x="1358194" y="3953693"/>
            <a:ext cx="2664594" cy="2087562"/>
          </a:xfrm>
          <a:prstGeom prst="rect">
            <a:avLst/>
          </a:prstGeom>
          <a:ln>
            <a:solidFill>
              <a:srgbClr val="3B812F"/>
            </a:solidFill>
          </a:ln>
        </p:spPr>
      </p:pic>
      <p:pic>
        <p:nvPicPr>
          <p:cNvPr id="76" name="Picture 10" descr="HFS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701625" y="3953693"/>
            <a:ext cx="2663826" cy="2087562"/>
          </a:xfrm>
          <a:prstGeom prst="rect">
            <a:avLst/>
          </a:prstGeom>
          <a:noFill/>
          <a:ln w="9525">
            <a:solidFill>
              <a:srgbClr val="3B812F"/>
            </a:solidFill>
            <a:miter lim="800000"/>
            <a:headEnd/>
            <a:tailEnd/>
          </a:ln>
        </p:spPr>
      </p:pic>
      <p:pic>
        <p:nvPicPr>
          <p:cNvPr id="77" name="Picture 10" descr="Плотина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027811" y="3953693"/>
            <a:ext cx="2663826" cy="2087562"/>
          </a:xfrm>
          <a:prstGeom prst="rect">
            <a:avLst/>
          </a:prstGeom>
          <a:noFill/>
          <a:ln w="9525">
            <a:solidFill>
              <a:srgbClr val="3B812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053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6" y="233412"/>
            <a:ext cx="8748825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BDD78D6E-16DE-4458-9579-6D55D6C9644C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AutoShape 7"/>
          <p:cNvSpPr>
            <a:spLocks noChangeArrowheads="1"/>
          </p:cNvSpPr>
          <p:nvPr/>
        </p:nvSpPr>
        <p:spPr bwMode="auto">
          <a:xfrm>
            <a:off x="75774" y="1234058"/>
            <a:ext cx="3012460" cy="3766351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Инвестиционная площадка №1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Строительство промышленных предприятий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 производств с небольшой вредностью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Инициатор проекта – МКУ «Управление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заказчика-застройщика, архитектуры и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градостроительства» м. р. Сергиевский.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Площадка расположена в юго-восточной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части п. Суходол, в промышленной зоне.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Координаты на карте: 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53°54'02" с.  ш.  51°14'11" в. д.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Площадь – 2,3722 га.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Существующее положение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площадка 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свободна от строений.</a:t>
            </a:r>
            <a:endParaRPr kumimoji="0" lang="ru-RU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Инженерное обеспечение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имеется наличие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100" kern="0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kumimoji="0" lang="ru-RU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вободных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мощностей и инженерно-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технического</a:t>
            </a:r>
            <a:r>
              <a:rPr kumimoji="0" lang="ru-RU" sz="11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обеспечения водоснабжением,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газоснабжением, электроснабжением</a:t>
            </a:r>
            <a:r>
              <a:rPr lang="ru-RU" sz="1100" i="1" kern="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Транспортное обеспечение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вблизи площадки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проходит железнодорожная ветка и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автодорога областного и федерального 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значения "Урал" - М 5.</a:t>
            </a:r>
          </a:p>
        </p:txBody>
      </p:sp>
      <p:sp>
        <p:nvSpPr>
          <p:cNvPr id="74" name="AutoShape 7"/>
          <p:cNvSpPr>
            <a:spLocks noChangeArrowheads="1"/>
          </p:cNvSpPr>
          <p:nvPr/>
        </p:nvSpPr>
        <p:spPr bwMode="auto">
          <a:xfrm>
            <a:off x="3117839" y="1234058"/>
            <a:ext cx="2974204" cy="379497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Инвестиционная площадка №2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Строительство промышленных предприятий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и производств</a:t>
            </a:r>
            <a:r>
              <a:rPr kumimoji="0" lang="ru-RU" sz="11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 небольшой </a:t>
            </a:r>
            <a:r>
              <a:rPr lang="ru-RU" sz="1100" kern="0" dirty="0" smtClean="0">
                <a:solidFill>
                  <a:srgbClr val="000000"/>
                </a:solidFill>
                <a:latin typeface="Times New Roman" pitchFamily="18" charset="0"/>
              </a:rPr>
              <a:t>в</a:t>
            </a:r>
            <a:r>
              <a:rPr kumimoji="0" lang="ru-RU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редностью</a:t>
            </a:r>
            <a:r>
              <a:rPr lang="ru-RU" sz="1100" kern="0" noProof="0" dirty="0" smtClean="0">
                <a:solidFill>
                  <a:srgbClr val="000000"/>
                </a:solidFill>
                <a:latin typeface="Times New Roman" pitchFamily="18" charset="0"/>
              </a:rPr>
              <a:t>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Инициатор проекта - МКУ «Управление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заказчика-застройщика, архитектуры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и градостроительства» м. р. Сергиевский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Площадка расположена в юго-восточной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части  п. Суходол.</a:t>
            </a:r>
            <a:r>
              <a:rPr kumimoji="0" lang="ru-RU" sz="11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Координаты на карте: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53°53'56" с. ш.  51°14'38" в. д.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Площадь - 10,0 га.</a:t>
            </a:r>
            <a:endParaRPr kumimoji="0" lang="ru-RU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Существующее положение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площадка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свободна от строений.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Инженерное обеспечение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имеется наличие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100" kern="0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kumimoji="0" lang="ru-RU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вободных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мощностей и инженерно-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технического обеспечения</a:t>
            </a:r>
            <a:r>
              <a:rPr kumimoji="0" lang="ru-RU" sz="11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водоснабжением,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газоснабжением, электроснабжением.</a:t>
            </a:r>
            <a:endParaRPr kumimoji="0" lang="ru-RU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Транспортное обеспечение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вблизи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площадки проходит железнодорожная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ветка и автодорога областного и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федерального значения "Урал" – М -5</a:t>
            </a:r>
          </a:p>
        </p:txBody>
      </p:sp>
      <p:sp>
        <p:nvSpPr>
          <p:cNvPr id="75" name="AutoShape 7"/>
          <p:cNvSpPr>
            <a:spLocks noChangeArrowheads="1"/>
          </p:cNvSpPr>
          <p:nvPr/>
        </p:nvSpPr>
        <p:spPr bwMode="auto">
          <a:xfrm>
            <a:off x="6121649" y="1248313"/>
            <a:ext cx="3011570" cy="3742077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Инвестиционная площадка №3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Строительство промышленных предприятий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 производств с небольшой вредностью.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Инициатор проекта - МКУ «Управление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заказчика-застройщика,</a:t>
            </a:r>
            <a:r>
              <a:rPr kumimoji="0" lang="ru-RU" sz="11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архитектуры и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градостроительства» м. р. Сергиевский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Площадка расположена в юго-восточной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части п. Сургут, в промышленной зоне.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Координаты на карте: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53°54'54"с.ш.51°12'36"в.д. Площадь – 4,4 га.</a:t>
            </a:r>
            <a:endParaRPr kumimoji="0" lang="ru-RU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Существующее положение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на площадке </a:t>
            </a:r>
            <a:endParaRPr lang="ru-RU" sz="1100" kern="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Расположено</a:t>
            </a:r>
            <a:r>
              <a:rPr lang="ru-RU" sz="1100" kern="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не действующее здание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котельной.</a:t>
            </a:r>
            <a:endParaRPr kumimoji="0" lang="ru-RU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Инженерное обеспечение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имеется наличие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свободных мощностей и инженерно-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технического обеспечения водоснабжением,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газоснабжением, электроснабжением,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канализацией.</a:t>
            </a:r>
            <a:endParaRPr kumimoji="0" lang="ru-RU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Транспортное обеспечение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имеется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возможность выезда на автодорогу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областного значения</a:t>
            </a:r>
          </a:p>
        </p:txBody>
      </p:sp>
      <p:sp>
        <p:nvSpPr>
          <p:cNvPr id="77" name="AutoShape 7"/>
          <p:cNvSpPr>
            <a:spLocks noChangeArrowheads="1"/>
          </p:cNvSpPr>
          <p:nvPr/>
        </p:nvSpPr>
        <p:spPr bwMode="auto">
          <a:xfrm>
            <a:off x="9192952" y="1248313"/>
            <a:ext cx="2861116" cy="3742077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100" b="1" dirty="0">
                <a:latin typeface="Times New Roman" pitchFamily="18" charset="0"/>
              </a:rPr>
              <a:t>Инвестиционная площадка </a:t>
            </a:r>
            <a:r>
              <a:rPr lang="ru-RU" sz="1100" b="1" dirty="0" smtClean="0">
                <a:latin typeface="Times New Roman" pitchFamily="18" charset="0"/>
              </a:rPr>
              <a:t>№</a:t>
            </a:r>
            <a:r>
              <a:rPr lang="ru-RU" sz="1100" b="1" dirty="0">
                <a:latin typeface="Times New Roman" pitchFamily="18" charset="0"/>
              </a:rPr>
              <a:t>4</a:t>
            </a:r>
          </a:p>
          <a:p>
            <a:r>
              <a:rPr lang="ru-RU" sz="1100" dirty="0">
                <a:latin typeface="Times New Roman" pitchFamily="18" charset="0"/>
              </a:rPr>
              <a:t>Строительство промышленных </a:t>
            </a:r>
          </a:p>
          <a:p>
            <a:r>
              <a:rPr lang="ru-RU" sz="1100" dirty="0" smtClean="0">
                <a:latin typeface="Times New Roman" pitchFamily="18" charset="0"/>
              </a:rPr>
              <a:t>предприятий </a:t>
            </a:r>
            <a:r>
              <a:rPr lang="ru-RU" sz="1100" dirty="0">
                <a:latin typeface="Times New Roman" pitchFamily="18" charset="0"/>
              </a:rPr>
              <a:t>и производств </a:t>
            </a:r>
            <a:r>
              <a:rPr lang="ru-RU" sz="1100" dirty="0" smtClean="0">
                <a:latin typeface="Times New Roman" pitchFamily="18" charset="0"/>
              </a:rPr>
              <a:t>с небольшой</a:t>
            </a:r>
          </a:p>
          <a:p>
            <a:r>
              <a:rPr lang="ru-RU" sz="1100" dirty="0" smtClean="0">
                <a:latin typeface="Times New Roman" pitchFamily="18" charset="0"/>
              </a:rPr>
              <a:t>вредностью</a:t>
            </a:r>
            <a:endParaRPr lang="ru-RU" sz="1100" dirty="0">
              <a:latin typeface="Times New Roman" pitchFamily="18" charset="0"/>
            </a:endParaRPr>
          </a:p>
          <a:p>
            <a:r>
              <a:rPr lang="ru-RU" sz="1100" dirty="0">
                <a:latin typeface="Times New Roman" pitchFamily="18" charset="0"/>
              </a:rPr>
              <a:t>Инициатор проекта - МКУ «</a:t>
            </a:r>
            <a:r>
              <a:rPr lang="ru-RU" sz="1100" dirty="0" smtClean="0">
                <a:latin typeface="Times New Roman" pitchFamily="18" charset="0"/>
              </a:rPr>
              <a:t>Управление</a:t>
            </a:r>
          </a:p>
          <a:p>
            <a:r>
              <a:rPr lang="ru-RU" sz="1100" dirty="0" smtClean="0">
                <a:latin typeface="Times New Roman" pitchFamily="18" charset="0"/>
              </a:rPr>
              <a:t>заказчика-застройщика, архитектуры и </a:t>
            </a:r>
          </a:p>
          <a:p>
            <a:r>
              <a:rPr lang="ru-RU" sz="1100" dirty="0" smtClean="0">
                <a:latin typeface="Times New Roman" pitchFamily="18" charset="0"/>
              </a:rPr>
              <a:t>градостроительства</a:t>
            </a:r>
            <a:r>
              <a:rPr lang="ru-RU" sz="1100" dirty="0">
                <a:latin typeface="Times New Roman" pitchFamily="18" charset="0"/>
              </a:rPr>
              <a:t>» м. р. </a:t>
            </a:r>
            <a:r>
              <a:rPr lang="ru-RU" sz="1100" dirty="0" smtClean="0">
                <a:latin typeface="Times New Roman" pitchFamily="18" charset="0"/>
              </a:rPr>
              <a:t>Сергиевский.</a:t>
            </a:r>
            <a:endParaRPr lang="ru-RU" sz="1100" dirty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Площадка </a:t>
            </a:r>
            <a:r>
              <a:rPr lang="ru-RU" sz="1100" dirty="0">
                <a:latin typeface="Times New Roman" pitchFamily="18" charset="0"/>
              </a:rPr>
              <a:t>расположена в </a:t>
            </a:r>
            <a:r>
              <a:rPr lang="ru-RU" sz="1100" dirty="0" smtClean="0">
                <a:latin typeface="Times New Roman" pitchFamily="18" charset="0"/>
              </a:rPr>
              <a:t>юго-западной</a:t>
            </a:r>
          </a:p>
          <a:p>
            <a:r>
              <a:rPr lang="ru-RU" sz="1100" dirty="0" smtClean="0">
                <a:latin typeface="Times New Roman" pitchFamily="18" charset="0"/>
              </a:rPr>
              <a:t>части </a:t>
            </a:r>
            <a:r>
              <a:rPr lang="ru-RU" sz="1100" dirty="0">
                <a:latin typeface="Times New Roman" pitchFamily="18" charset="0"/>
              </a:rPr>
              <a:t>п. Сургут</a:t>
            </a:r>
            <a:r>
              <a:rPr lang="ru-RU" sz="1100" dirty="0" smtClean="0">
                <a:latin typeface="Times New Roman" pitchFamily="18" charset="0"/>
              </a:rPr>
              <a:t>.</a:t>
            </a:r>
          </a:p>
          <a:p>
            <a:r>
              <a:rPr lang="ru-RU" sz="1100" dirty="0">
                <a:latin typeface="Times New Roman" pitchFamily="18" charset="0"/>
              </a:rPr>
              <a:t>Координаты на </a:t>
            </a:r>
            <a:r>
              <a:rPr lang="ru-RU" sz="1100" dirty="0" smtClean="0">
                <a:latin typeface="Times New Roman" pitchFamily="18" charset="0"/>
              </a:rPr>
              <a:t>карте:</a:t>
            </a:r>
          </a:p>
          <a:p>
            <a:r>
              <a:rPr lang="ru-RU" sz="1100" dirty="0" smtClean="0">
                <a:latin typeface="Times New Roman" pitchFamily="18" charset="0"/>
              </a:rPr>
              <a:t>53°55'03"с.ш.51°10'54</a:t>
            </a:r>
            <a:r>
              <a:rPr lang="ru-RU" sz="1100" dirty="0">
                <a:latin typeface="Times New Roman" pitchFamily="18" charset="0"/>
              </a:rPr>
              <a:t>" в. д. </a:t>
            </a:r>
          </a:p>
          <a:p>
            <a:r>
              <a:rPr lang="ru-RU" sz="1100" dirty="0">
                <a:latin typeface="Times New Roman" pitchFamily="18" charset="0"/>
              </a:rPr>
              <a:t>Площадь – </a:t>
            </a:r>
            <a:r>
              <a:rPr lang="ru-RU" sz="1100" dirty="0" smtClean="0">
                <a:latin typeface="Times New Roman" pitchFamily="18" charset="0"/>
              </a:rPr>
              <a:t>1,0874 га.</a:t>
            </a:r>
            <a:endParaRPr lang="ru-RU" sz="1100" i="1" dirty="0">
              <a:latin typeface="Times New Roman" pitchFamily="18" charset="0"/>
            </a:endParaRPr>
          </a:p>
          <a:p>
            <a:r>
              <a:rPr lang="ru-RU" sz="1100" i="1" dirty="0">
                <a:latin typeface="Times New Roman" pitchFamily="18" charset="0"/>
              </a:rPr>
              <a:t>Существующее положение</a:t>
            </a:r>
            <a:r>
              <a:rPr lang="ru-RU" sz="1100" dirty="0">
                <a:latin typeface="Times New Roman" pitchFamily="18" charset="0"/>
              </a:rPr>
              <a:t>: </a:t>
            </a:r>
            <a:r>
              <a:rPr lang="ru-RU" sz="1100" dirty="0" smtClean="0">
                <a:latin typeface="Times New Roman" pitchFamily="18" charset="0"/>
              </a:rPr>
              <a:t>площадка</a:t>
            </a:r>
          </a:p>
          <a:p>
            <a:r>
              <a:rPr lang="ru-RU" sz="1100" dirty="0" smtClean="0">
                <a:latin typeface="Times New Roman" pitchFamily="18" charset="0"/>
              </a:rPr>
              <a:t> </a:t>
            </a:r>
            <a:r>
              <a:rPr lang="ru-RU" sz="1100" dirty="0">
                <a:latin typeface="Times New Roman" pitchFamily="18" charset="0"/>
              </a:rPr>
              <a:t>свободна от </a:t>
            </a:r>
            <a:r>
              <a:rPr lang="ru-RU" sz="1100" dirty="0" smtClean="0">
                <a:latin typeface="Times New Roman" pitchFamily="18" charset="0"/>
              </a:rPr>
              <a:t>строений</a:t>
            </a:r>
            <a:r>
              <a:rPr lang="ru-RU" sz="1100" dirty="0">
                <a:latin typeface="Times New Roman" pitchFamily="18" charset="0"/>
              </a:rPr>
              <a:t>.</a:t>
            </a:r>
            <a:endParaRPr lang="ru-RU" sz="1100" i="1" dirty="0">
              <a:latin typeface="Times New Roman" pitchFamily="18" charset="0"/>
            </a:endParaRPr>
          </a:p>
          <a:p>
            <a:r>
              <a:rPr lang="ru-RU" sz="1100" i="1" dirty="0">
                <a:latin typeface="Times New Roman" pitchFamily="18" charset="0"/>
              </a:rPr>
              <a:t>Инженерное обеспечение</a:t>
            </a:r>
            <a:r>
              <a:rPr lang="ru-RU" sz="1100" dirty="0">
                <a:latin typeface="Times New Roman" pitchFamily="18" charset="0"/>
              </a:rPr>
              <a:t>: имеется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наличие </a:t>
            </a:r>
            <a:r>
              <a:rPr lang="ru-RU" sz="1100" dirty="0">
                <a:latin typeface="Times New Roman" pitchFamily="18" charset="0"/>
              </a:rPr>
              <a:t>свободных </a:t>
            </a:r>
            <a:r>
              <a:rPr lang="ru-RU" sz="1100" dirty="0" smtClean="0">
                <a:latin typeface="Times New Roman" pitchFamily="18" charset="0"/>
              </a:rPr>
              <a:t>мощностей </a:t>
            </a:r>
            <a:r>
              <a:rPr lang="ru-RU" sz="1100" dirty="0">
                <a:latin typeface="Times New Roman" pitchFamily="18" charset="0"/>
              </a:rPr>
              <a:t>и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инженерно-технического </a:t>
            </a:r>
            <a:r>
              <a:rPr lang="ru-RU" sz="1100" dirty="0">
                <a:latin typeface="Times New Roman" pitchFamily="18" charset="0"/>
              </a:rPr>
              <a:t>обеспечения </a:t>
            </a:r>
          </a:p>
          <a:p>
            <a:r>
              <a:rPr lang="ru-RU" sz="1100" dirty="0">
                <a:latin typeface="Times New Roman" pitchFamily="18" charset="0"/>
              </a:rPr>
              <a:t>водоснабжением, газоснабжением,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электроснабжением</a:t>
            </a:r>
            <a:r>
              <a:rPr lang="ru-RU" sz="1100" i="1" dirty="0">
                <a:latin typeface="Times New Roman" pitchFamily="18" charset="0"/>
              </a:rPr>
              <a:t>.</a:t>
            </a:r>
          </a:p>
          <a:p>
            <a:r>
              <a:rPr lang="ru-RU" sz="1100" i="1" dirty="0">
                <a:latin typeface="Times New Roman" pitchFamily="18" charset="0"/>
              </a:rPr>
              <a:t>Транспортное</a:t>
            </a:r>
            <a:r>
              <a:rPr lang="ru-RU" sz="1100" dirty="0">
                <a:latin typeface="Times New Roman" pitchFamily="18" charset="0"/>
              </a:rPr>
              <a:t> </a:t>
            </a:r>
            <a:r>
              <a:rPr lang="ru-RU" sz="1100" i="1" dirty="0">
                <a:latin typeface="Times New Roman" pitchFamily="18" charset="0"/>
              </a:rPr>
              <a:t>обеспечение</a:t>
            </a:r>
            <a:r>
              <a:rPr lang="ru-RU" sz="1100" dirty="0">
                <a:latin typeface="Times New Roman" pitchFamily="18" charset="0"/>
              </a:rPr>
              <a:t>: </a:t>
            </a:r>
            <a:r>
              <a:rPr lang="ru-RU" sz="1100" dirty="0" smtClean="0">
                <a:latin typeface="Times New Roman" pitchFamily="18" charset="0"/>
              </a:rPr>
              <a:t>проходит</a:t>
            </a:r>
          </a:p>
          <a:p>
            <a:r>
              <a:rPr lang="ru-RU" sz="1100" dirty="0" smtClean="0">
                <a:latin typeface="Times New Roman" pitchFamily="18" charset="0"/>
              </a:rPr>
              <a:t> </a:t>
            </a:r>
            <a:r>
              <a:rPr lang="ru-RU" sz="1100" dirty="0">
                <a:latin typeface="Times New Roman" pitchFamily="18" charset="0"/>
              </a:rPr>
              <a:t>дорога областного </a:t>
            </a:r>
            <a:r>
              <a:rPr lang="ru-RU" sz="1100" dirty="0" smtClean="0">
                <a:latin typeface="Times New Roman" pitchFamily="18" charset="0"/>
              </a:rPr>
              <a:t>значения</a:t>
            </a:r>
            <a:r>
              <a:rPr lang="ru-RU" sz="1100" dirty="0">
                <a:latin typeface="Times New Roman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787" y="5074601"/>
            <a:ext cx="2332307" cy="14356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70" y="5049483"/>
            <a:ext cx="2376927" cy="1485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553" y="5042831"/>
            <a:ext cx="2349086" cy="14858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5" y="5074601"/>
            <a:ext cx="2391273" cy="143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3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6" y="233412"/>
            <a:ext cx="8748825" cy="679513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ИМУЩЕСТВЕННЫЕ КОМПЛЕКСЫ, ПРЕДЛАГАЕМЫЕ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РАЗВИТИЯ ИНВЕСТИЦИОННОЙ ДЕЯТЕЛЬНОСТИ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93FCAAC6-1701-4F16-9BE1-BA1CAD5D87C6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6FC7E42C-B6E5-4020-A52D-8F02BAC171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6A711832-E361-42E4-BDAA-D6026745A510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529F6E08-C2B9-4CE5-B425-9B9D7FAABBA4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391E8305-64CB-4939-964B-34FD8A909A6B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BF1A5E08-B0B7-4AE2-BCC9-3BF3AFCAED29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D40BB732-5324-458A-9876-1AF1F00F189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DA444802-1C4D-4817-B26A-0772FEAA52E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FD5DA158-8D7E-476C-B182-4748E3B0C6D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ABBC838B-FD64-42B0-A296-86003747EB9E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6B97B8E4-F20D-4E62-A0E7-DA0D6D1A2274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3653C023-2D57-4EC5-96A0-0FBE5BF71A7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D39E4733-D345-4E1E-BC45-F19EFD701ACB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F1CF4D60-2C03-473E-8DD8-A2548DCE081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7CD8ECD0-F8FA-4FC1-96C3-5229E1FF919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055DD66E-7F79-4C06-8D06-1DB827203D50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B8DE603A-68AC-4AC3-9B84-B0484E87A70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67314EE4-6356-49D4-B513-287D346C5B3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B53DEC9A-FAF9-4BC8-A3A6-362873E3C6B7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723C831D-D612-4F08-871B-DD6BF191631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C669EB22-5E0F-4E84-990C-E2D0D2982227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52F9905E-781A-41FF-8579-43C745B403FC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18DAEE46-2AEE-41B4-B7ED-8E3DE1247C3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9753484E-2A47-42CC-87AD-E89A204EBD15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F2A85FE9-ABFC-41EE-9A72-6A7519E68B66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DD081A8A-85B5-41A6-AE50-589C15DDE72C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00902A28-7AA4-446E-BE1E-328DC2A4FF0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76546880-359F-4874-B283-F407A5DE1C09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D51006B0-39F8-4118-AD20-4F2CBBAE023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0FC170CA-7716-4D34-8F4D-6EE7CA178218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FE5493BD-0B2C-4E15-B4E3-EFAB248BDA29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AutoShape 7"/>
          <p:cNvSpPr>
            <a:spLocks noChangeArrowheads="1"/>
          </p:cNvSpPr>
          <p:nvPr/>
        </p:nvSpPr>
        <p:spPr bwMode="auto">
          <a:xfrm>
            <a:off x="184503" y="2202322"/>
            <a:ext cx="8020384" cy="385592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dirty="0">
                <a:latin typeface="Times New Roman" pitchFamily="18" charset="0"/>
              </a:rPr>
              <a:t>Промышленное целевое </a:t>
            </a:r>
            <a:r>
              <a:rPr lang="ru-RU" sz="1400" dirty="0" smtClean="0">
                <a:latin typeface="Times New Roman" pitchFamily="18" charset="0"/>
              </a:rPr>
              <a:t>назначение</a:t>
            </a:r>
          </a:p>
          <a:p>
            <a:pPr algn="ctr"/>
            <a:r>
              <a:rPr lang="ru-RU" sz="1400" dirty="0" smtClean="0">
                <a:latin typeface="Times New Roman" pitchFamily="18" charset="0"/>
              </a:rPr>
              <a:t>Площадка расположена в п. Сургут, ул. Сквозная, </a:t>
            </a:r>
            <a:r>
              <a:rPr lang="ru-RU" sz="1400" dirty="0">
                <a:latin typeface="Times New Roman" pitchFamily="18" charset="0"/>
              </a:rPr>
              <a:t>д.35.</a:t>
            </a:r>
          </a:p>
          <a:p>
            <a:pPr algn="ctr"/>
            <a:r>
              <a:rPr lang="ru-RU" sz="1400" dirty="0" smtClean="0">
                <a:latin typeface="Times New Roman" pitchFamily="18" charset="0"/>
              </a:rPr>
              <a:t>Координаты </a:t>
            </a:r>
            <a:r>
              <a:rPr lang="ru-RU" sz="1400" dirty="0">
                <a:latin typeface="Times New Roman" pitchFamily="18" charset="0"/>
              </a:rPr>
              <a:t>на </a:t>
            </a:r>
            <a:r>
              <a:rPr lang="ru-RU" sz="1400" dirty="0" smtClean="0">
                <a:latin typeface="Times New Roman" pitchFamily="18" charset="0"/>
              </a:rPr>
              <a:t>карте</a:t>
            </a:r>
            <a:r>
              <a:rPr lang="ru-RU" sz="1400" dirty="0">
                <a:latin typeface="Times New Roman" pitchFamily="18" charset="0"/>
              </a:rPr>
              <a:t>: Долгота: 51°11′45.77″E (</a:t>
            </a:r>
            <a:r>
              <a:rPr lang="ru-RU" sz="1400" dirty="0" smtClean="0">
                <a:latin typeface="Times New Roman" pitchFamily="18" charset="0"/>
              </a:rPr>
              <a:t>51.196047), Широта</a:t>
            </a:r>
            <a:r>
              <a:rPr lang="ru-RU" sz="1400" dirty="0">
                <a:latin typeface="Times New Roman" pitchFamily="18" charset="0"/>
              </a:rPr>
              <a:t>: 53°55′36.11″N (53.926697</a:t>
            </a:r>
            <a:r>
              <a:rPr lang="ru-RU" sz="1400" dirty="0" smtClean="0">
                <a:latin typeface="Times New Roman" pitchFamily="18" charset="0"/>
              </a:rPr>
              <a:t>)</a:t>
            </a:r>
            <a:endParaRPr lang="ru-RU" sz="1400" dirty="0">
              <a:latin typeface="Times New Roman" pitchFamily="18" charset="0"/>
            </a:endParaRPr>
          </a:p>
          <a:p>
            <a:pPr algn="ctr"/>
            <a:r>
              <a:rPr lang="ru-RU" sz="1400" dirty="0">
                <a:latin typeface="Times New Roman" pitchFamily="18" charset="0"/>
              </a:rPr>
              <a:t>Площадь – </a:t>
            </a:r>
            <a:r>
              <a:rPr lang="ru-RU" sz="1400" dirty="0" smtClean="0">
                <a:latin typeface="Times New Roman" pitchFamily="18" charset="0"/>
              </a:rPr>
              <a:t>8,4 га.</a:t>
            </a:r>
            <a:endParaRPr lang="ru-RU" sz="1400" i="1" dirty="0">
              <a:latin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</a:rPr>
              <a:t>Существующее положение</a:t>
            </a:r>
            <a:r>
              <a:rPr lang="ru-RU" sz="1400" dirty="0">
                <a:latin typeface="Times New Roman" pitchFamily="18" charset="0"/>
              </a:rPr>
              <a:t>: </a:t>
            </a:r>
            <a:r>
              <a:rPr lang="ru-RU" sz="1400" dirty="0" smtClean="0">
                <a:latin typeface="Times New Roman" pitchFamily="18" charset="0"/>
              </a:rPr>
              <a:t>На площадке 3 </a:t>
            </a:r>
            <a:r>
              <a:rPr lang="ru-RU" sz="1400" dirty="0">
                <a:latin typeface="Times New Roman" pitchFamily="18" charset="0"/>
              </a:rPr>
              <a:t>здания общей площадью 7285 м2, в т.ч</a:t>
            </a:r>
            <a:r>
              <a:rPr lang="ru-RU" sz="1400" dirty="0" smtClean="0">
                <a:latin typeface="Times New Roman" pitchFamily="18" charset="0"/>
              </a:rPr>
              <a:t>:</a:t>
            </a:r>
          </a:p>
          <a:p>
            <a:pPr algn="ctr"/>
            <a:r>
              <a:rPr lang="ru-RU" sz="1400" dirty="0" smtClean="0">
                <a:latin typeface="Times New Roman" pitchFamily="18" charset="0"/>
              </a:rPr>
              <a:t>1 </a:t>
            </a:r>
            <a:r>
              <a:rPr lang="ru-RU" sz="1400" dirty="0">
                <a:latin typeface="Times New Roman" pitchFamily="18" charset="0"/>
              </a:rPr>
              <a:t>склад (2-этажный)- 2598,5 </a:t>
            </a:r>
            <a:r>
              <a:rPr lang="ru-RU" sz="1400" dirty="0" smtClean="0">
                <a:latin typeface="Times New Roman" pitchFamily="18" charset="0"/>
              </a:rPr>
              <a:t>м2, 1 </a:t>
            </a:r>
            <a:r>
              <a:rPr lang="ru-RU" sz="1400" dirty="0">
                <a:latin typeface="Times New Roman" pitchFamily="18" charset="0"/>
              </a:rPr>
              <a:t>склад (1-этажный</a:t>
            </a:r>
            <a:r>
              <a:rPr lang="ru-RU" sz="1400" dirty="0" smtClean="0">
                <a:latin typeface="Times New Roman" pitchFamily="18" charset="0"/>
              </a:rPr>
              <a:t>)- 600 </a:t>
            </a:r>
            <a:r>
              <a:rPr lang="ru-RU" sz="1400" dirty="0">
                <a:latin typeface="Times New Roman" pitchFamily="18" charset="0"/>
              </a:rPr>
              <a:t>м2</a:t>
            </a:r>
            <a:r>
              <a:rPr lang="ru-RU" sz="1400" dirty="0" smtClean="0">
                <a:latin typeface="Times New Roman" pitchFamily="18" charset="0"/>
              </a:rPr>
              <a:t>.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</a:rPr>
              <a:t>Инженерное </a:t>
            </a:r>
            <a:r>
              <a:rPr lang="ru-RU" sz="1400" i="1" dirty="0">
                <a:latin typeface="Times New Roman" pitchFamily="18" charset="0"/>
              </a:rPr>
              <a:t>обеспечение</a:t>
            </a:r>
            <a:r>
              <a:rPr lang="ru-RU" sz="1400" dirty="0">
                <a:latin typeface="Times New Roman" pitchFamily="18" charset="0"/>
              </a:rPr>
              <a:t>: Водоснабжение, электроснабжение, выгребная яма, </a:t>
            </a:r>
            <a:endParaRPr lang="ru-RU" sz="1400" dirty="0" smtClean="0">
              <a:latin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</a:rPr>
              <a:t>имеется </a:t>
            </a:r>
            <a:r>
              <a:rPr lang="ru-RU" sz="1400" dirty="0">
                <a:latin typeface="Times New Roman" pitchFamily="18" charset="0"/>
              </a:rPr>
              <a:t>возможность подключения </a:t>
            </a:r>
            <a:r>
              <a:rPr lang="ru-RU" sz="1400" dirty="0" smtClean="0">
                <a:latin typeface="Times New Roman" pitchFamily="18" charset="0"/>
              </a:rPr>
              <a:t>к </a:t>
            </a:r>
            <a:r>
              <a:rPr lang="ru-RU" sz="1400" dirty="0">
                <a:latin typeface="Times New Roman" pitchFamily="18" charset="0"/>
              </a:rPr>
              <a:t>канализации; </a:t>
            </a:r>
            <a:endParaRPr lang="ru-RU" sz="1400" dirty="0" smtClean="0">
              <a:latin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</a:rPr>
              <a:t>имеется </a:t>
            </a:r>
            <a:r>
              <a:rPr lang="ru-RU" sz="1400" dirty="0">
                <a:latin typeface="Times New Roman" pitchFamily="18" charset="0"/>
              </a:rPr>
              <a:t>возможность подключения к централизованному </a:t>
            </a:r>
            <a:r>
              <a:rPr lang="ru-RU" sz="1400" dirty="0" smtClean="0">
                <a:latin typeface="Times New Roman" pitchFamily="18" charset="0"/>
              </a:rPr>
              <a:t>отоплению.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</a:rPr>
              <a:t>Транспортное</a:t>
            </a:r>
            <a:r>
              <a:rPr lang="ru-RU" sz="1400" dirty="0" smtClean="0">
                <a:latin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</a:rPr>
              <a:t>обеспечение</a:t>
            </a:r>
            <a:r>
              <a:rPr lang="ru-RU" sz="1400" dirty="0">
                <a:latin typeface="Times New Roman" pitchFamily="18" charset="0"/>
              </a:rPr>
              <a:t>: Имеется наличие а/м подъездных путей с твердым покрытием к площадке. </a:t>
            </a:r>
            <a:endParaRPr lang="ru-RU" sz="1400" dirty="0" smtClean="0">
              <a:latin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</a:rPr>
              <a:t>Расстояние </a:t>
            </a:r>
            <a:r>
              <a:rPr lang="ru-RU" sz="1400" dirty="0">
                <a:latin typeface="Times New Roman" pitchFamily="18" charset="0"/>
              </a:rPr>
              <a:t>до федеральных трасс - 7 км.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97186" y="1731460"/>
            <a:ext cx="402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комплекс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2527" y="2858530"/>
            <a:ext cx="3817473" cy="275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35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ВЫВОДЫ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РАЗДЕЛУ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D03DB977-4A57-466A-AAB1-A5C85CD5E36C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5982CB53-AC87-4342-8239-F9A213ED0FE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CB18EB5A-01D3-4894-A2D4-55080EC6DD9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6CA7D9EA-C110-447A-BD62-487B9AAE4F3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3914A561-C649-4844-99B3-D27D1D4A5DCE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D9DDB037-B323-48BD-B427-FF970A99E8A6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87C5C176-A18D-4777-8B3A-0A3E53F03522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EF623321-FB88-4590-A4A6-73DF529196D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85AB8DBD-C24B-4861-BD71-6A78FF8E28B5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7717F19D-15A3-454E-AD3E-05F9CB984E0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B6A078DF-9545-4E61-9921-B0F7C1EA1DD9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AFA3C4FB-BE00-4429-812F-9861289BD227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55A8F3BC-9F80-4617-9B01-E9209F0E00E0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F7D40F1A-5767-493D-BD83-62B4B5CD0D83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8901813E-E273-4E22-AC4D-F9A8BE973C0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4FED3753-32D1-48AC-AABE-BA820A257F0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E7EE4B73-BF3C-4030-8F9E-4BB2AC06132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241E8A15-F11C-481E-9A5C-30BA0E505EA9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03159728-539E-41D6-BD9B-4DA04686311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04E75FAC-5354-4F82-AF1B-C81158F83DC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91BD28DB-C7C6-4AB3-8CFA-87CA702A8CA7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77A09CE3-7B98-40AC-94D5-7D78B254A2B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835046B6-8F0F-4DB8-B165-08BFA5AE8B2F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95A36C93-0ECC-4A0A-AAC9-C6259A28C56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77402FF9-B96B-4109-A237-6A9871E1C961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CA1BF38C-6741-4276-BD34-C3615231415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A94A6372-25BC-46E7-A69D-D6F74C6C359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721F3798-AE13-4382-A960-AD2542CA191A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EB6202A1-91C2-4000-83CF-DEB88FFFF376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DDAB0FF3-7C4A-407C-BA5E-82A4501B817E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="" xmlns:a16="http://schemas.microsoft.com/office/drawing/2014/main" id="{735C9768-E200-4C8B-A812-60D48B5693C1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8976" y="1638794"/>
            <a:ext cx="11653237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Создание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транспортной инфраструктуры является важным фактором создания комфортной среды обитания для населения муниципального образования.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Муниципальный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Сергиевский динамично развивается и ежегодно проводит мероприятия направленные на повышение уровня дорожно-транспортной доступности отдельных районов муниципального образования, а также улучшение технического состояния автомобильных дорог.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Состояние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инженерной инфраструктуры муниципального образования оценивается как высокое.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газификации жилого фонда за 2022 год составляет 94,8 %. Объем инвестиций из муниципального бюджета на развитие инженерной инфраструктуры за последние два года увеличился более чем на 5%.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Муниципального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Сергиевский на отчетную дату имеет 4 инвестиционных площадки, 1 имущественный комплекс, предлагаемых в целях развития инвестиционной деятельности района.</a:t>
            </a:r>
          </a:p>
        </p:txBody>
      </p:sp>
    </p:spTree>
    <p:extLst>
      <p:ext uri="{BB962C8B-B14F-4D97-AF65-F5344CB8AC3E}">
        <p14:creationId xmlns:p14="http://schemas.microsoft.com/office/powerpoint/2010/main" val="4127185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="" xmlns:a16="http://schemas.microsoft.com/office/drawing/2014/main" id="{20D93F1C-99F9-34DC-C93C-DE3488EF2FA4}"/>
              </a:ext>
            </a:extLst>
          </p:cNvPr>
          <p:cNvGrpSpPr/>
          <p:nvPr/>
        </p:nvGrpSpPr>
        <p:grpSpPr>
          <a:xfrm>
            <a:off x="7278100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="" xmlns:a16="http://schemas.microsoft.com/office/drawing/2014/main" id="{6283D8BC-82D4-B8A2-1D93-984835ED86E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="" xmlns:a16="http://schemas.microsoft.com/office/drawing/2014/main" id="{A6A45A6B-BF87-7B05-C16A-53467DCAC3D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=""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9" y="3711640"/>
            <a:ext cx="7675326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СТРАТЕГИЧЕСКИЙ ПЛАН РАЗВИТИЯ МУНИЦИПАЛЬНОГО ОБРАЗОВАНИЯ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="" xmlns:a16="http://schemas.microsoft.com/office/drawing/2014/main" id="{FD355094-F80B-521A-5D90-116E45545642}"/>
              </a:ext>
            </a:extLst>
          </p:cNvPr>
          <p:cNvSpPr/>
          <p:nvPr/>
        </p:nvSpPr>
        <p:spPr>
          <a:xfrm>
            <a:off x="589504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="" xmlns:a16="http://schemas.microsoft.com/office/drawing/2014/main" id="{B36DE6F5-F4C7-DBAF-3AF7-F37BE77EBE7B}"/>
              </a:ext>
            </a:extLst>
          </p:cNvPr>
          <p:cNvGrpSpPr/>
          <p:nvPr/>
        </p:nvGrpSpPr>
        <p:grpSpPr>
          <a:xfrm>
            <a:off x="589505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="" xmlns:a16="http://schemas.microsoft.com/office/drawing/2014/main" id="{1702486E-963B-9732-711B-2071DFB01B0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="" xmlns:a16="http://schemas.microsoft.com/office/drawing/2014/main" id="{DAAE0CD0-66F3-489B-2E43-26581F61B93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="" xmlns:a16="http://schemas.microsoft.com/office/drawing/2014/main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="" xmlns:a16="http://schemas.microsoft.com/office/drawing/2014/main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="" xmlns:a16="http://schemas.microsoft.com/office/drawing/2014/main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="" xmlns:a16="http://schemas.microsoft.com/office/drawing/2014/main" id="{91A1521B-664A-8EC1-26EA-474B9407781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="" xmlns:a16="http://schemas.microsoft.com/office/drawing/2014/main" id="{EA1EB914-C4FB-BF18-AEB8-A8F4D9DAC33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="" xmlns:a16="http://schemas.microsoft.com/office/drawing/2014/main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="" xmlns:a16="http://schemas.microsoft.com/office/drawing/2014/main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="" xmlns:a16="http://schemas.microsoft.com/office/drawing/2014/main" id="{B1279B92-DA67-4134-AE0C-BE0AD32F19B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="" xmlns:a16="http://schemas.microsoft.com/office/drawing/2014/main" id="{65906B94-1389-1DDF-92A0-89B936BC64C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="" xmlns:a16="http://schemas.microsoft.com/office/drawing/2014/main" id="{DB07808D-52F8-8DE5-2CC5-5D20B395F14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="" xmlns:a16="http://schemas.microsoft.com/office/drawing/2014/main" id="{988CA873-70EC-665C-CA14-E0B296352E0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="" xmlns:a16="http://schemas.microsoft.com/office/drawing/2014/main" id="{CD0743B2-511B-80D0-BBEB-6A1DEB1A56B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="" xmlns:a16="http://schemas.microsoft.com/office/drawing/2014/main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="" xmlns:a16="http://schemas.microsoft.com/office/drawing/2014/main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="" xmlns:a16="http://schemas.microsoft.com/office/drawing/2014/main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="" xmlns:a16="http://schemas.microsoft.com/office/drawing/2014/main" id="{D3552C64-1139-28E3-92E7-6189A72BAFB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="" xmlns:a16="http://schemas.microsoft.com/office/drawing/2014/main" id="{0F89AB17-071C-6813-4291-8907B6A2378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="" xmlns:a16="http://schemas.microsoft.com/office/drawing/2014/main" id="{7B755C44-24A4-2F1A-DEFA-BFE11D40B7F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="" xmlns:a16="http://schemas.microsoft.com/office/drawing/2014/main" id="{8327032A-DB51-7C9D-EFC4-9385B216F20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="" xmlns:a16="http://schemas.microsoft.com/office/drawing/2014/main" id="{B5047B7F-4A50-D8D3-FDD4-09CC6A68DF6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="" xmlns:a16="http://schemas.microsoft.com/office/drawing/2014/main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="" xmlns:a16="http://schemas.microsoft.com/office/drawing/2014/main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="" xmlns:a16="http://schemas.microsoft.com/office/drawing/2014/main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="" xmlns:a16="http://schemas.microsoft.com/office/drawing/2014/main" id="{C0761E03-75D8-D6A6-8D00-584FE44B48D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="" xmlns:a16="http://schemas.microsoft.com/office/drawing/2014/main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="" xmlns:a16="http://schemas.microsoft.com/office/drawing/2014/main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8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="" xmlns:a16="http://schemas.microsoft.com/office/drawing/2014/main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BD8904C9-1468-2D43-6B20-F4A2177E4883}"/>
              </a:ext>
            </a:extLst>
          </p:cNvPr>
          <p:cNvSpPr/>
          <p:nvPr/>
        </p:nvSpPr>
        <p:spPr>
          <a:xfrm flipV="1">
            <a:off x="589503" y="6510214"/>
            <a:ext cx="1115799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4">
            <a:extLst>
              <a:ext uri="{FF2B5EF4-FFF2-40B4-BE49-F238E27FC236}">
                <a16:creationId xmlns="" xmlns:a16="http://schemas.microsoft.com/office/drawing/2014/main" id="{2FC112B2-D02D-45CA-8483-3E29AC1A326D}"/>
              </a:ext>
            </a:extLst>
          </p:cNvPr>
          <p:cNvSpPr txBox="1"/>
          <p:nvPr/>
        </p:nvSpPr>
        <p:spPr>
          <a:xfrm>
            <a:off x="1618980" y="2015336"/>
            <a:ext cx="2285698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Сергиевский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60" y="1852230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754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6" y="233412"/>
            <a:ext cx="8748825" cy="679513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СТРАТЕГИЧЕСКИЕ ЦЕЛИ И ЗАДАЧИ ИНВЕСТИЦИОННОГО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МУНИЦИПАЛЬНОГО ОБРАЗОВАНИЯ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C04546D-2E4A-4386-828E-B0330EA4DCC2}"/>
              </a:ext>
            </a:extLst>
          </p:cNvPr>
          <p:cNvSpPr txBox="1"/>
          <p:nvPr/>
        </p:nvSpPr>
        <p:spPr>
          <a:xfrm>
            <a:off x="318977" y="1343128"/>
            <a:ext cx="1142852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основным стратегическим целям инвестиционного развития муниципального района Сергиевский относятся: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и экономической роли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туризма муниципального образования. Становление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р. Сергиевский к 2026 году  популярным бальнеологическим курортом, который способен принимать в круглогодичном режиме не менее 0,5 тыс. туристов в год, предоставляя условия для максимально разностороннего активного отдыха с лечебно-оздоровительными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возможностями. Увеличение туристов культурно-познавательного туризма  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с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познавательными целями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которое знакомит туриста с историко-культурными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природными ценностями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традициями и обычаями, в том числе посредством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осуществления экскурсионной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и проведения событийных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лечебно-оздоровительного туризма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туризм с целью оздоровления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укрепления здоровья.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к 2026 году на территории муниципального района Сергиевский высокотехнологичного кластера мясной промышленности, продукция которого должна занимать не менее 10% соответствующего рынка муниципального района Сергиевский. При этом не менее 5% объема будет экспортироваться в другие муниципальные районы Самарской области.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еализация проекта изготовления поддонов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позволит локализовать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весь производственный цикл внутри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 за счет организации собственного заготовительного производства.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Инвестиционно-эффективное направление обеспечит изготовление поддонов к 2026 г.  и составит более 1000 поддонов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месяц, ожидается создание новых рабочих мест.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задачей развития муниципального образования являются конкретные и измеримые шаги, с помощью которых  будут выполнены поставленные стратегические цели. Каждая задача поддерживается набором определенных мер (мероприятий, проектов) по их достижению.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CAE48EA4-BA27-437D-B895-0F3ED4C85F72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92B861A8-7C27-48C6-B854-91F8B995913D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E423F856-83A6-464D-BA90-21F71D4DE23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BEBAB262-1055-4CF9-81E1-BB6E36F7909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0505F366-789A-440D-AB8B-DB780D1D798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545F12C5-937A-4286-A05D-4614C647A58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CA02153D-55A5-4D4D-9570-817452632DF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2E4CE38C-08B3-47E2-9D76-337722C6D0E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A84ED58-73B0-4B4B-93E9-CDB23017246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3404E156-7761-4C26-9BD9-8492854A729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69146922-9C81-4103-9EB1-570F2CCBDCAF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3A0770EC-9104-4668-91A7-DA372A050D93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3F9F6673-5738-4963-9B00-FB2E7EBF283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0761E051-87D6-4F0E-8798-548A85413095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E7084D1B-8A33-46E6-B9B9-5ECF3CE660B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D43633E6-0906-42C2-8590-ED5BE2E2F26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10790C0F-3542-4F68-92AC-9EF6C2E193AC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084D4BEF-E13D-41B2-AE79-F1CC023F0C1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6DD7351D-8178-4F04-A442-4B2EB8AF4D63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2B628345-A23C-457D-9DA6-D05388064739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1B1BB6D5-2FDE-4944-9F09-7BAA0C0237CA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E058B86F-A5D1-4FCD-8910-4ABA4751E6A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F7A9A888-9EC6-44D4-B100-997BA95EC022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384F50F6-137D-4CB8-81AC-838104CC406A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4A19B5D1-0922-441D-9B06-3463546C83E3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82EBBD2-9559-471F-869F-F3573F6A194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DF69642-EF94-450A-A179-A3EFFCE50633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DFE785F7-0C9A-4660-A656-78713C4332D1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631726B1-7912-4DE4-B63B-DCFC6761AD4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CF873C71-5897-4E08-B4A3-5F82E059325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4B7E0104-FA77-4F44-A658-663C66C8260A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106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6" y="233412"/>
            <a:ext cx="8748825" cy="65402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 И ГРАДОСТРОИТЕЛЬСТВО.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ФУНКЦИОНАЛЬНОЕ ЗОНИРОВАНИЕ ТЕРРИТОРИИ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9952AA40-A42D-4423-BD2E-A26F905518D6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4699A496-66A7-4AE0-8C9E-A1A168FD389A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9D252118-5DF0-4A7D-9661-A9E98248E68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00B510AD-A15B-4AF5-B459-6D56F9D5485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0EC0CEE-97A4-4714-AD42-972832A5A2D3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61A472EE-37E7-4CFA-A12E-CF2DC3F30C14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FEBFA9DE-8AE7-48B8-BFE4-14F200743E3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B1C0B20B-F45E-4C04-B127-623D4857E7E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06F074EB-82A1-4F5E-85B4-71982C3C55B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6567059-EE7B-4DA5-9245-D7B667DEF2A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C2EC20BB-69A2-4C45-A20C-CB8EFFF8872D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E2FC16EB-37C1-44A9-A782-389A681180A8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35DC759E-2FA9-4312-BAFD-A7D244DFE269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93B9D8D4-294E-4835-989F-FBA3EA3D18A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A1106E08-B61C-49DC-BBF8-46F4DB602D1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7A95D4E6-25F9-4B80-9957-0136C21BFFD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DE5C5A28-0209-4E00-8DC6-A3EC2F21FDEB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122A8D50-2667-4217-8A63-B637CEF77645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28E0EF0D-9AD2-4D69-BA7F-8FD18127A48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FF4380B4-9549-48C5-8C3C-505AB99B0FD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7FE2A41B-E7B9-48D5-B0ED-FCE2E756F7C7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08397339-5D6E-4418-B99B-DE6E0F1BDEA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FA68A827-A7DA-4362-8AD6-C91AC5F6A62D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EF8A4821-C5F4-4722-A6DF-957C6093459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15F8CE03-4708-407F-8357-E68F658F718B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414AAA0D-1D04-4C9F-8635-9A98CCA4E70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F1F55D12-AAF5-42DB-B6D4-5DFF6CC0E1A6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7DD50DC3-2E2D-4375-A6D7-D5008C59101A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734ABEEF-7300-4686-8843-643D1046E96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733794C9-C249-46EE-8190-965A2E1FEA79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564B6DD0-FDD6-471A-8067-576C1D1476C7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" t="2468" r="2072" b="2917"/>
          <a:stretch/>
        </p:blipFill>
        <p:spPr>
          <a:xfrm>
            <a:off x="1696995" y="1228429"/>
            <a:ext cx="8204886" cy="528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03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СТРАТЕГИЧЕСКИЕ ИНВЕСТИЦИОННЫЕ ПРОЕКТЫ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9EEA2593-3DCE-4E81-AAC3-0D77986231F5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087CC345-CE73-4C28-B80B-726967390F4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F1A3DF83-26AE-4436-A579-EEBFE0989E30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EACB0EB8-5584-4451-BB01-974CAE330F1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F118CFFA-C2D7-40ED-B75C-A31AFDCDAF3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E6BF1671-38A2-4EAE-B643-980A3E61353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44AD6C4E-D10C-46B1-B7E6-40AC920AECD1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8F35F3D4-92B0-4FF4-BDAE-45B264EC50E8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24473C80-AA28-4728-89A8-2579D16201C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72AA020E-BC4B-40D2-A7C8-C060F29A596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7D3F2350-F49F-4448-A17C-3ECD3FE2DCD7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43C6829C-CD5C-44D4-900A-BC18F0DB409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469BB992-748B-4A9C-8CD2-EFB882DE16A6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F6B0F52A-11B2-4565-ABCF-A632AAC27F8A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FDD9D736-370C-446E-B5D5-414AA65EDAC3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1C36F887-3364-4E75-8B55-D5CA21FB2C5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0E3FEA1B-C0A5-4A6B-A1FB-FEEA783F80BD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5F489B83-EA59-4047-8383-1CC83125669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A5402D3C-6F92-4604-81E5-D4D451E7E75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539B4403-3B6F-4614-BE2F-C4E1AD8AC6B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D551B5DF-441B-47DA-8AEC-FA7E10280FB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48C588-B0E3-43DF-BCC8-F9003258799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B8E3C913-A39F-40BC-948C-BDD8747D242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AA065A62-9D33-403E-AB71-9DC4474C60FF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21E288A5-6A81-40B6-8C7F-9615A2DBC77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52EB78CD-725D-4442-9194-3F92504085B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8BEEB4C0-BFB0-4C12-9982-A45D30E92FE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5647B820-0CF8-4610-83E5-3372C784CB87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7EAE37FB-95C1-4A60-B617-3474050626B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8280D2BF-40F0-4EEC-B867-D851373B0070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95B227AF-9D5D-4BB9-90A8-D5DE3710BC04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31675" y="1304365"/>
            <a:ext cx="2128955" cy="36979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Инновационное разведение племенного хозяйства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строительство фермы на 3000 голов, </a:t>
            </a:r>
            <a:r>
              <a:rPr lang="ru-RU" sz="1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крс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герефорд - Стратегия реализации проекта основана на внедрении наиболее современных и эффективных технологий в производство мяса КРС мясных пород и племенное производство КРС мясных пород</a:t>
            </a:r>
            <a:r>
              <a:rPr lang="ru-RU" sz="1300" dirty="0"/>
              <a:t>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2" y="5117868"/>
            <a:ext cx="2123218" cy="1415206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495691" y="1307039"/>
            <a:ext cx="2265354" cy="36952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производства поддонов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находится 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разработке Реализация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позволит локализовать весь цикла производства поддонов внутри предприятия за счет организации собственного заготовительного производства,  в дальнейшем ожидается создание новых рабочих мест, Завод по производству </a:t>
            </a:r>
            <a:r>
              <a:rPr lang="ru-RU" sz="1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палетной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 гранулированного угля.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45183" y="1305417"/>
            <a:ext cx="7208885" cy="36548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туристической инфраструктуры района:</a:t>
            </a:r>
          </a:p>
          <a:p>
            <a:pPr marL="342900" indent="-342900">
              <a:buAutoNum type="arabicPeriod"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ГОЛУБОЕ ОЗЕРО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Необычайной красоты уникальный для России знаменитый глубиной и прозрачностью водоем. Площадь его водного изумрудно-голубого зеркала 300 кв. м, дно и склоны покрывают луга харовых водорослей. Расположено около села Ст.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Якушкино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25 км от Сергиевска  и около 130 км от Самары (координаты: 53.912213, 51.487641).</a:t>
            </a:r>
          </a:p>
          <a:p>
            <a:pPr marL="228600" indent="-228600">
              <a:buAutoNum type="arabicPeriod"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СЕРГИЕВСКИЕ МИНЕРАЛЬНЫЕ ВОДЫ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ФМБА РОССИИ, СЕРНОЕ ОЗЕРО-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Основан еще в 19 веке и сегодня является Многопрофильным современным центром с высококлассными специалистами, имея уникальный ресурс  - природная сероводородная вода и сульфидно-иловая грязь. </a:t>
            </a:r>
          </a:p>
          <a:p>
            <a:pPr marL="228600" indent="-228600">
              <a:buAutoNum type="arabicPeriod"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ЭТНОМУЗЕЙ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«ЯШКИН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ДОМ»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-Интерактивная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экспозиция в селе Старое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Якушкино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(53.898846, 51.461150) открыта в 2023 году. Полностью воссозданный деревенский чувашский двор. 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ИСТОРИИ «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ЭНКО́ЛПИОН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»- Ежегодный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реконструкции войны и быта Руси  15 века, а также взаимодействовавших с ней тогда регионов: ремесла, ярмарка, военные маневры, музыка. 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КАЗАЧЬЕ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ПОДВОРЬЕ»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г. на Хуторе Вольница открыт объект этнографического туризма — «Казачье подворье» или «Казачий курень».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21" y="5132874"/>
            <a:ext cx="2069424" cy="140019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83" y="5151067"/>
            <a:ext cx="1508708" cy="134095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8604" y="5139985"/>
            <a:ext cx="1537188" cy="13281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664" y="5127872"/>
            <a:ext cx="1895091" cy="13171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27" y="5117868"/>
            <a:ext cx="1650874" cy="132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4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69313" y="6548780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19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РАЗВИТИЮ ИНФРАСТРУКТУРЫ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4BF54AD4-D0C4-45E9-B9B7-E39C4C8CD3A7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DDE0C60B-04B4-4A9E-9FD6-DEF995BEEF23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BBB4B807-0CCD-4D93-84FA-FCF9C153EB4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4284EF95-C9ED-4733-A038-A700EC6DD65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DB239F34-3EB7-40B7-91F2-B17558988688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F77E7CEF-D6D7-4F7F-9F21-3AF5F43A7F1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6DBEFFC1-5A56-4D42-9127-41301C3FC5B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E1C285EA-2291-4160-B5D5-C695438D1FF9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979BF305-6E54-4B3F-85F9-0A182279441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9144506-224C-4F95-AFB3-57C2664B212B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3532E899-EC6C-4BE9-9588-805258C62F98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76086785-5C11-4211-B98C-4DF63FF9AEA0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4FF9D0E4-2D67-48A6-BDF7-6408E1F4BB6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32C9C685-3A62-4471-97C4-CF8EFED5B96C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94242B4B-D012-462C-8AF1-B24FDE4F576B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486A2108-071A-4D06-8A2D-34DBD1180E8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1702D01D-36AF-4ED6-8E71-565DB100B85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31DFB9DA-8FBB-49DE-8B35-65D1712AE39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B209A20B-16ED-40ED-838A-241EBE5D2846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72EB5874-615C-4AA1-9AD7-ABD6D2086B9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C6E2D66D-3DA7-419E-BA02-D8DF4B552173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946B9D23-3802-4F2E-BDD5-D54B5281E60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551BAE26-B13E-4EE6-B1F1-E990402E135A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709FE186-1924-4FF3-A78E-43ABAE20BFB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B2B7C8CC-807E-47E4-96EB-DB9BDBDFF8E0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A27728A5-FAD9-4C69-B394-3936F6F6B90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79D350E-48B3-413C-B0BD-B205A382FFCF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DAB956BE-407A-48CF-B68C-7F1FFB93E6C5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EF2F50C5-9924-45D2-9394-A1E9AA31F12C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65975389-CB50-4CE9-A9A3-4CFB67FCFD51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="" xmlns:a16="http://schemas.microsoft.com/office/drawing/2014/main" id="{AE11DD84-B1C9-4ED6-8AB4-23F9CCA5EBE0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2376" y="1254836"/>
            <a:ext cx="5469927" cy="39597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планируемым мероприятиям по развитию транспортной и инженерной инфраструктуры муниципального района Сергиевский </a:t>
            </a:r>
            <a:r>
              <a:rPr lang="ru-RU" sz="11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отнести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11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Капитальный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инженерных  сетей п.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Серноводск,  строительство котельной 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Калиновый Ключ,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Строительство водозабора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Захаркино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с. Спасское, п. Ровный, с. ст. Дмитриевка, с. Воротнее, с.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Лагода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с.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Липовка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п. Сургут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 водоотведения и водоснабжения 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Суходол, с. Павловка, п.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Светлодольск</a:t>
            </a:r>
          </a:p>
          <a:p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канализационных очистных сооружений п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Светлодольск, реконструкция канализационной насосной станции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Сургут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улично-дорожной сети с. Черновка, СП Антоновка, СП Воротнее, СП К-Аделяково, СП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Захаркино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автомобильных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 общего пользования по улицам: Набережная,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Темашевых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Районная,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В.Терешковой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Н.Краснова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Революционная, Ленина, Кооперативная, Ново-Набережная,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В.Комарова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Речная, Советская, Карла Маркса, Садовая, Фрунзе, Островского,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Н.Крупской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Петра Ганюшина,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М.Горького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селе Сергиевск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Строительство сетей газоснабжения с.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Павловка;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 электроснабжения с.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Павловка; 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 освещения в с. Сергиевск; 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07848" y="1257997"/>
            <a:ext cx="6345246" cy="39565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мероприятиям социальной и прочей инфраструктуры можно отнести: 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Проектирование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комплекса с залом-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трансформером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горнолыжной трассы с подъемником;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3. Проектирование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строительство лыжно-биатлонного комплекса;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4. Реконструкция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комплекса Олимп в </a:t>
            </a:r>
            <a:r>
              <a:rPr lang="ru-RU" sz="11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Суходол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5. Проектирование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строительство крытого катка с искусственным льдом (на 250 зрительных мест); 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6.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музейного комплекса ""Серная жемчужина«;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7. Капитальный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Серноводского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дома культуры;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8.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гостиничного комплекса с восстановительным центром п.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Серноводск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9.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аквапарка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10. Капитальный ремонт </a:t>
            </a:r>
            <a:r>
              <a:rPr lang="ru-RU" sz="11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Черновский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СДК и поселенческая библиотека, </a:t>
            </a:r>
            <a:r>
              <a:rPr lang="ru-RU" sz="11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Сидоровский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сельский Дом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</a:t>
            </a:r>
            <a:r>
              <a:rPr lang="ru-RU" sz="11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Красносельский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СДК и поселенческая библиотека, Б. Чесноковский СДК и поселенческая библиотека, Кандабулакский СДК и поселенческая  библиотека;</a:t>
            </a:r>
          </a:p>
          <a:p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СДК и библиотека;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11. Проектирование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строительство культурно-образовательного центра в п. Суходол «Звезда»;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12.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зала в с. Сергиевск;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13. Реконструкция Сергиевского историко-краеведческого музея;</a:t>
            </a:r>
            <a:endParaRPr lang="ru-RU" sz="11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14. </a:t>
            </a:r>
            <a:r>
              <a:rPr lang="ru-RU" sz="11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Стротельство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ФАП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Б-Чесноковка, ФАП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Кармало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-Аделяково;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6" y="5262115"/>
            <a:ext cx="1873318" cy="12480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553" y="5255049"/>
            <a:ext cx="1863098" cy="12420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569" y="5259922"/>
            <a:ext cx="1875439" cy="12502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283" y="5255049"/>
            <a:ext cx="1591155" cy="12480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12" y="5262114"/>
            <a:ext cx="1910132" cy="12202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2"/>
          <a:srcRect l="2557" r="3145"/>
          <a:stretch/>
        </p:blipFill>
        <p:spPr>
          <a:xfrm>
            <a:off x="9921505" y="5256111"/>
            <a:ext cx="2010032" cy="124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82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ГЕОГРАФИЧЕСКОГО ПОЛОЖЕНИЯ ТЕРРИТОРИИ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2DE35930-77B0-4E8C-BFE0-2B0EB83171D0}"/>
              </a:ext>
            </a:extLst>
          </p:cNvPr>
          <p:cNvSpPr txBox="1"/>
          <p:nvPr/>
        </p:nvSpPr>
        <p:spPr>
          <a:xfrm>
            <a:off x="224796" y="1214338"/>
            <a:ext cx="81216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муниципального образования 2749,3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 км. Район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граничит на севере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Челно-Вершинским и Шенталинским районами, с Похвистневским и Исаклинским  на  востоке, с Кинель-Черкасским на юге, с юго-запада и запада- с Красноярским, Елховским и  Кошкинским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районами.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/>
              <a:t>2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    Климат: 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Климат района континентальный,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резкими температурными контрастами,  короткими переходными сезонами, холодной зимой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жарким летом, дефицитом влаги, богатым солнечным освещением и большой вероятностью весенних и осенних заморозков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    Типы и подтипы почв (черноземные и другие): 	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достаточного увлажнения (под пологом леса и вблизи него) сформировались черноземы оподзоленные или темно серые и серые почвы. Встречаются вкрапленные солончаковые образования. Почвы района богаты калием, бедны фосфором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grpSp>
        <p:nvGrpSpPr>
          <p:cNvPr id="46" name="Группа 45">
            <a:extLst>
              <a:ext uri="{FF2B5EF4-FFF2-40B4-BE49-F238E27FC236}">
                <a16:creationId xmlns="" xmlns:a16="http://schemas.microsoft.com/office/drawing/2014/main" id="{B11CAB01-4582-424E-9F38-7A47960980BE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6" name="object 6">
              <a:extLst>
                <a:ext uri="{FF2B5EF4-FFF2-40B4-BE49-F238E27FC236}">
                  <a16:creationId xmlns="" xmlns:a16="http://schemas.microsoft.com/office/drawing/2014/main" id="{B988F059-8BD2-375F-2910-546C3454369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7" name="object 7">
                <a:extLst>
                  <a:ext uri="{FF2B5EF4-FFF2-40B4-BE49-F238E27FC236}">
                    <a16:creationId xmlns="" xmlns:a16="http://schemas.microsoft.com/office/drawing/2014/main" id="{1ABC88BF-7FFF-7CEC-ED4F-8D01A96F42C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8" name="object 8">
                <a:extLst>
                  <a:ext uri="{FF2B5EF4-FFF2-40B4-BE49-F238E27FC236}">
                    <a16:creationId xmlns="" xmlns:a16="http://schemas.microsoft.com/office/drawing/2014/main" id="{D72BEB1E-0FF4-B3CE-12D6-B5F405F0FBB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9" name="object 9">
                <a:extLst>
                  <a:ext uri="{FF2B5EF4-FFF2-40B4-BE49-F238E27FC236}">
                    <a16:creationId xmlns="" xmlns:a16="http://schemas.microsoft.com/office/drawing/2014/main" id="{333B1CE9-638E-3C06-2B20-20D32F06DC1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>
                <a:extLst>
                  <a:ext uri="{FF2B5EF4-FFF2-40B4-BE49-F238E27FC236}">
                    <a16:creationId xmlns="" xmlns:a16="http://schemas.microsoft.com/office/drawing/2014/main" id="{6B8B3425-04B3-EAD2-EA0F-FA1597AC6442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1">
                <a:extLst>
                  <a:ext uri="{FF2B5EF4-FFF2-40B4-BE49-F238E27FC236}">
                    <a16:creationId xmlns="" xmlns:a16="http://schemas.microsoft.com/office/drawing/2014/main" id="{294B80E9-70F1-01AD-1EC3-6E99F60A5C02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>
                <a:extLst>
                  <a:ext uri="{FF2B5EF4-FFF2-40B4-BE49-F238E27FC236}">
                    <a16:creationId xmlns="" xmlns:a16="http://schemas.microsoft.com/office/drawing/2014/main" id="{2AAA3D3D-AB6B-039D-593C-CE836BD00F9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13" name="object 13">
                <a:extLst>
                  <a:ext uri="{FF2B5EF4-FFF2-40B4-BE49-F238E27FC236}">
                    <a16:creationId xmlns="" xmlns:a16="http://schemas.microsoft.com/office/drawing/2014/main" id="{8592841A-EC18-7464-4393-738EFE00FC27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14" name="object 14">
                <a:extLst>
                  <a:ext uri="{FF2B5EF4-FFF2-40B4-BE49-F238E27FC236}">
                    <a16:creationId xmlns="" xmlns:a16="http://schemas.microsoft.com/office/drawing/2014/main" id="{0CB28A25-9A83-2CA8-C181-86C5C5B281DD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5">
                <a:extLst>
                  <a:ext uri="{FF2B5EF4-FFF2-40B4-BE49-F238E27FC236}">
                    <a16:creationId xmlns="" xmlns:a16="http://schemas.microsoft.com/office/drawing/2014/main" id="{79CA1CE2-3F71-B04E-E4A3-347ECE78D7C4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" name="object 16">
                <a:extLst>
                  <a:ext uri="{FF2B5EF4-FFF2-40B4-BE49-F238E27FC236}">
                    <a16:creationId xmlns="" xmlns:a16="http://schemas.microsoft.com/office/drawing/2014/main" id="{10C9F72C-2653-BDEF-8D7A-96BE1AC1DF2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17" name="object 17">
                <a:extLst>
                  <a:ext uri="{FF2B5EF4-FFF2-40B4-BE49-F238E27FC236}">
                    <a16:creationId xmlns="" xmlns:a16="http://schemas.microsoft.com/office/drawing/2014/main" id="{A84094D4-2490-FE38-745B-A941A2F3CACD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18" name="object 18">
                <a:extLst>
                  <a:ext uri="{FF2B5EF4-FFF2-40B4-BE49-F238E27FC236}">
                    <a16:creationId xmlns="" xmlns:a16="http://schemas.microsoft.com/office/drawing/2014/main" id="{D28EB228-BB9F-6664-4FE3-4AFA63D576C5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19" name="object 19">
                <a:extLst>
                  <a:ext uri="{FF2B5EF4-FFF2-40B4-BE49-F238E27FC236}">
                    <a16:creationId xmlns="" xmlns:a16="http://schemas.microsoft.com/office/drawing/2014/main" id="{292183E0-FFB6-F24F-B91B-74EFA0F9ADA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20" name="object 20">
                <a:extLst>
                  <a:ext uri="{FF2B5EF4-FFF2-40B4-BE49-F238E27FC236}">
                    <a16:creationId xmlns="" xmlns:a16="http://schemas.microsoft.com/office/drawing/2014/main" id="{030461B9-C591-AAAE-BC83-4EE747135E5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21" name="object 21">
                <a:extLst>
                  <a:ext uri="{FF2B5EF4-FFF2-40B4-BE49-F238E27FC236}">
                    <a16:creationId xmlns="" xmlns:a16="http://schemas.microsoft.com/office/drawing/2014/main" id="{19EC7105-A4FA-37B8-AB6B-6CBB258D74BC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2">
                <a:extLst>
                  <a:ext uri="{FF2B5EF4-FFF2-40B4-BE49-F238E27FC236}">
                    <a16:creationId xmlns="" xmlns:a16="http://schemas.microsoft.com/office/drawing/2014/main" id="{F7B027E5-882D-62AB-E0F4-22E868153C2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3">
                <a:extLst>
                  <a:ext uri="{FF2B5EF4-FFF2-40B4-BE49-F238E27FC236}">
                    <a16:creationId xmlns="" xmlns:a16="http://schemas.microsoft.com/office/drawing/2014/main" id="{0633CBAF-8416-4D1C-A68D-4991C802BD6A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4" name="object 24">
                <a:extLst>
                  <a:ext uri="{FF2B5EF4-FFF2-40B4-BE49-F238E27FC236}">
                    <a16:creationId xmlns="" xmlns:a16="http://schemas.microsoft.com/office/drawing/2014/main" id="{D8CDA463-0AD9-0F43-FEAA-F9261DAF5EB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25" name="object 25">
                <a:extLst>
                  <a:ext uri="{FF2B5EF4-FFF2-40B4-BE49-F238E27FC236}">
                    <a16:creationId xmlns="" xmlns:a16="http://schemas.microsoft.com/office/drawing/2014/main" id="{EABFBE0D-E4C7-1408-20A8-ED3B9F02DBB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26" name="object 26">
                <a:extLst>
                  <a:ext uri="{FF2B5EF4-FFF2-40B4-BE49-F238E27FC236}">
                    <a16:creationId xmlns="" xmlns:a16="http://schemas.microsoft.com/office/drawing/2014/main" id="{1B9BE5FD-4B6D-A48E-F529-3801F7F4B77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27" name="object 27">
                <a:extLst>
                  <a:ext uri="{FF2B5EF4-FFF2-40B4-BE49-F238E27FC236}">
                    <a16:creationId xmlns="" xmlns:a16="http://schemas.microsoft.com/office/drawing/2014/main" id="{90878C5D-452D-B7DB-0449-466D24F2600D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28" name="object 28">
                <a:extLst>
                  <a:ext uri="{FF2B5EF4-FFF2-40B4-BE49-F238E27FC236}">
                    <a16:creationId xmlns="" xmlns:a16="http://schemas.microsoft.com/office/drawing/2014/main" id="{F44FA83C-F31A-7E12-F0C1-2E4933325B5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29" name="object 29">
                <a:extLst>
                  <a:ext uri="{FF2B5EF4-FFF2-40B4-BE49-F238E27FC236}">
                    <a16:creationId xmlns="" xmlns:a16="http://schemas.microsoft.com/office/drawing/2014/main" id="{B31F776D-97E4-65F1-D1BE-444F19D47662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30">
                <a:extLst>
                  <a:ext uri="{FF2B5EF4-FFF2-40B4-BE49-F238E27FC236}">
                    <a16:creationId xmlns="" xmlns:a16="http://schemas.microsoft.com/office/drawing/2014/main" id="{F8A2D03C-3028-CE18-F842-515CB372255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1">
                <a:extLst>
                  <a:ext uri="{FF2B5EF4-FFF2-40B4-BE49-F238E27FC236}">
                    <a16:creationId xmlns="" xmlns:a16="http://schemas.microsoft.com/office/drawing/2014/main" id="{F27559D2-09E0-764D-383B-AD32B1A3A776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2" name="object 32">
                <a:extLst>
                  <a:ext uri="{FF2B5EF4-FFF2-40B4-BE49-F238E27FC236}">
                    <a16:creationId xmlns="" xmlns:a16="http://schemas.microsoft.com/office/drawing/2014/main" id="{4AE7C3F8-7488-1AB2-AC8E-F249C8974F39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33" name="object 33">
                <a:extLst>
                  <a:ext uri="{FF2B5EF4-FFF2-40B4-BE49-F238E27FC236}">
                    <a16:creationId xmlns="" xmlns:a16="http://schemas.microsoft.com/office/drawing/2014/main" id="{456E3EDE-BBD5-F475-A06C-00326E65C94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4" name="object 34">
              <a:extLst>
                <a:ext uri="{FF2B5EF4-FFF2-40B4-BE49-F238E27FC236}">
                  <a16:creationId xmlns="" xmlns:a16="http://schemas.microsoft.com/office/drawing/2014/main" id="{32AF0A4B-7DB7-D203-12EA-99EE987302B3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2BFDAEB4-E2EC-4884-80C6-EDBD9EA120FA}"/>
                </a:ext>
              </a:extLst>
            </p:cNvPr>
            <p:cNvSpPr txBox="1"/>
            <p:nvPr/>
          </p:nvSpPr>
          <p:spPr>
            <a:xfrm>
              <a:off x="10988595" y="462481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270265" y="3855309"/>
            <a:ext cx="11538645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   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Водные ресурсы: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Гидрографическая сеть района представлена рекой Сок притоком первого порядка реки Волга.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 – приток первого порядка реки Сок, расположенный в ее среднем течении на 182 км от устья.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малым рекам относятся: река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Шунгут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река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Козловка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река Орлянка.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района имеются 125 родников на территории каждого поселения и 27 гидротехнических сооружений,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 наиболее крупные: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Кондурчинское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водохранилище на землях сельского поселения Кутузовский,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водохранилище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села  Верхняя Орлянка на землях сельского поселения Верхняя Орлянка, пруд на овраге «Богатырь» у села Калиновый Ключ на землях сельского поселения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Верхняя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Орлянка, пруд на овраге Крутой Дол у села Антоновка на землях сельского поселения Антоновка. 	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   Лесные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лесных земель в районе – 33017 га, в т.ч. покрытые лесом  – 31229 га. Большую часть территории лесов района (до 95%) покрывают лиственные леса с преобладанием мягко лиственных. Леса и кустарники представлены, в основном, следующими  породами: дуб, клен платановидный, липа,  береза и осина. Из кустарников произрастают ольха клейкая, вяз, различные виды ив. В подлеске в лесах встречаются лещина, шиповник, рябина. Для степных склонов характерны кустарники: спирея городчатая,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карагана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кустарниковая, терн. Преобладают сбитые типчаковые 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полынковые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луговые степи. Основные виды лесопользования на территории Сергиевского района – заготовка древесины, пищевых лесных ресурсов (дикорастущие плоды, ягоды, орехи, грибы) и сенокошение местным населением.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endParaRPr lang="ru-RU" sz="1050" i="1" dirty="0" smtClean="0"/>
          </a:p>
          <a:p>
            <a:pPr algn="just"/>
            <a:endParaRPr lang="ru-RU" sz="1050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t="2111" r="912" b="1570"/>
          <a:stretch/>
        </p:blipFill>
        <p:spPr>
          <a:xfrm>
            <a:off x="8279026" y="1307039"/>
            <a:ext cx="3847071" cy="32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0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ИНДИКАТОРЫ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СТРАТЕГИИ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20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8B88D1D-7898-4DE5-8AC0-98AC444D8D11}"/>
              </a:ext>
            </a:extLst>
          </p:cNvPr>
          <p:cNvSpPr txBox="1"/>
          <p:nvPr/>
        </p:nvSpPr>
        <p:spPr>
          <a:xfrm>
            <a:off x="318977" y="1702653"/>
            <a:ext cx="1134580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i="1" dirty="0"/>
              <a:t> </a:t>
            </a:r>
            <a:r>
              <a:rPr lang="ru-RU" i="1" dirty="0" smtClean="0"/>
              <a:t>    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реализации 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роектов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обеспечено улучшение внешнего облика села,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памятника культурного наследия и культурно-исторического фонда Сергиевского района, приведет к сохранению исторической уникальности, повышению патриотического и духовно-нравственного воспитания подрастающего поколения и дальнейшей культурно-туристической привлекательности.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Развитию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 профессиональными художественными сообществами и поддержке самодеятельных и начинающих художников и мастеров декоративно-прикладного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творчества. 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дальнейшем ожидается создание новых рабочих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мест.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Прогнозируемое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туристических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не менее чем на 15%.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поступлений доходной части </a:t>
            </a:r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бюджета.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5E5B2141-6AA7-43EB-9320-2EB648F0B05C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A02AE7EF-D8C3-403A-8EFE-5EA17EF5EF9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30BF88DA-A3F1-4117-8714-0709764E68E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71F075B1-4CC7-4B16-909F-FD43E7870C7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9E3A57B4-B536-4864-8831-76DE3AC73A1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1783A861-BEE6-42A5-8C8E-CF5FDE4AA422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DAD3080F-B38B-4290-82C8-241D8667632B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D6D8941E-671C-4BB5-9C7E-1BD47FB3653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D2E1B8E0-9F21-4B5E-8DCD-07514C8E27E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ABEA99DD-66A9-4D98-B6C1-C841F2D9797B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E42F3896-4487-4B53-905F-9A73ACA5B51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2F0A9C46-CD39-4D8E-9D55-7E7EE50C4F7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CEADAD12-0CA6-473D-A4E8-BCB8622BE1DC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D29A8EE0-4DBE-48F9-BBAD-8C6DDCE2959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D9572E5F-FB56-42CE-A4E1-4A127A7127E9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85AE890C-0C66-4507-B64B-831DF4E2158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716F3780-9EAA-47F1-A564-3E4275BEB4FF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C521BC77-79DC-4B72-B2D6-7FDD52EAC7D1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1A81DC79-5A9B-410E-A604-6FC0695E2CBB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B01AB980-C249-4960-A8C4-990088CB22E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218834AC-09D1-4100-8898-D0B5AA34E2E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07797B3E-DDCE-478C-BC39-74344EAEF383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F68873F7-3D4E-454F-887D-9950350EDEF3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7C541704-FE23-46EF-9801-A9BDADACB61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146ACDC1-7FA3-4B3C-AE6B-D4551F904DD2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826F84E6-0CEB-47B4-BA56-4D35FEBF1EE1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8977199A-1731-4AF0-B4F2-AF7DD221CFFF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97271F9B-F824-4196-81C0-EA4E07CC2E2B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1BB502BA-67E5-418C-82AF-34F473242670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3CC8F11D-F722-439A-A4E1-22DE88AE35F7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="" xmlns:a16="http://schemas.microsoft.com/office/drawing/2014/main" id="{DEC23A4B-CF59-4CA0-9A89-366384F2B146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66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="" xmlns:a16="http://schemas.microsoft.com/office/drawing/2014/main" id="{20D93F1C-99F9-34DC-C93C-DE3488EF2FA4}"/>
              </a:ext>
            </a:extLst>
          </p:cNvPr>
          <p:cNvGrpSpPr/>
          <p:nvPr/>
        </p:nvGrpSpPr>
        <p:grpSpPr>
          <a:xfrm>
            <a:off x="7278100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="" xmlns:a16="http://schemas.microsoft.com/office/drawing/2014/main" id="{6283D8BC-82D4-B8A2-1D93-984835ED86E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="" xmlns:a16="http://schemas.microsoft.com/office/drawing/2014/main" id="{A6A45A6B-BF87-7B05-C16A-53467DCAC3D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=""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3711640"/>
            <a:ext cx="8046804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 РЕАЛИЗАЦИИ СТРАТЕГИИ ИНВЕСТИЦИОННОГО РАЗВИТИЯ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="" xmlns:a16="http://schemas.microsoft.com/office/drawing/2014/main" id="{FD355094-F80B-521A-5D90-116E45545642}"/>
              </a:ext>
            </a:extLst>
          </p:cNvPr>
          <p:cNvSpPr/>
          <p:nvPr/>
        </p:nvSpPr>
        <p:spPr>
          <a:xfrm>
            <a:off x="589504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="" xmlns:a16="http://schemas.microsoft.com/office/drawing/2014/main" id="{B36DE6F5-F4C7-DBAF-3AF7-F37BE77EBE7B}"/>
              </a:ext>
            </a:extLst>
          </p:cNvPr>
          <p:cNvGrpSpPr/>
          <p:nvPr/>
        </p:nvGrpSpPr>
        <p:grpSpPr>
          <a:xfrm>
            <a:off x="589505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="" xmlns:a16="http://schemas.microsoft.com/office/drawing/2014/main" id="{1702486E-963B-9732-711B-2071DFB01B0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="" xmlns:a16="http://schemas.microsoft.com/office/drawing/2014/main" id="{DAAE0CD0-66F3-489B-2E43-26581F61B93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="" xmlns:a16="http://schemas.microsoft.com/office/drawing/2014/main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="" xmlns:a16="http://schemas.microsoft.com/office/drawing/2014/main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="" xmlns:a16="http://schemas.microsoft.com/office/drawing/2014/main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="" xmlns:a16="http://schemas.microsoft.com/office/drawing/2014/main" id="{91A1521B-664A-8EC1-26EA-474B9407781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="" xmlns:a16="http://schemas.microsoft.com/office/drawing/2014/main" id="{EA1EB914-C4FB-BF18-AEB8-A8F4D9DAC33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="" xmlns:a16="http://schemas.microsoft.com/office/drawing/2014/main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="" xmlns:a16="http://schemas.microsoft.com/office/drawing/2014/main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="" xmlns:a16="http://schemas.microsoft.com/office/drawing/2014/main" id="{B1279B92-DA67-4134-AE0C-BE0AD32F19B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="" xmlns:a16="http://schemas.microsoft.com/office/drawing/2014/main" id="{65906B94-1389-1DDF-92A0-89B936BC64C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="" xmlns:a16="http://schemas.microsoft.com/office/drawing/2014/main" id="{DB07808D-52F8-8DE5-2CC5-5D20B395F14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="" xmlns:a16="http://schemas.microsoft.com/office/drawing/2014/main" id="{988CA873-70EC-665C-CA14-E0B296352E0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="" xmlns:a16="http://schemas.microsoft.com/office/drawing/2014/main" id="{CD0743B2-511B-80D0-BBEB-6A1DEB1A56B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="" xmlns:a16="http://schemas.microsoft.com/office/drawing/2014/main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="" xmlns:a16="http://schemas.microsoft.com/office/drawing/2014/main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="" xmlns:a16="http://schemas.microsoft.com/office/drawing/2014/main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="" xmlns:a16="http://schemas.microsoft.com/office/drawing/2014/main" id="{D3552C64-1139-28E3-92E7-6189A72BAFB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="" xmlns:a16="http://schemas.microsoft.com/office/drawing/2014/main" id="{0F89AB17-071C-6813-4291-8907B6A2378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="" xmlns:a16="http://schemas.microsoft.com/office/drawing/2014/main" id="{7B755C44-24A4-2F1A-DEFA-BFE11D40B7F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="" xmlns:a16="http://schemas.microsoft.com/office/drawing/2014/main" id="{8327032A-DB51-7C9D-EFC4-9385B216F20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="" xmlns:a16="http://schemas.microsoft.com/office/drawing/2014/main" id="{B5047B7F-4A50-D8D3-FDD4-09CC6A68DF6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="" xmlns:a16="http://schemas.microsoft.com/office/drawing/2014/main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="" xmlns:a16="http://schemas.microsoft.com/office/drawing/2014/main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="" xmlns:a16="http://schemas.microsoft.com/office/drawing/2014/main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="" xmlns:a16="http://schemas.microsoft.com/office/drawing/2014/main" id="{C0761E03-75D8-D6A6-8D00-584FE44B48D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="" xmlns:a16="http://schemas.microsoft.com/office/drawing/2014/main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="" xmlns:a16="http://schemas.microsoft.com/office/drawing/2014/main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8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="" xmlns:a16="http://schemas.microsoft.com/office/drawing/2014/main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BD8904C9-1468-2D43-6B20-F4A2177E4883}"/>
              </a:ext>
            </a:extLst>
          </p:cNvPr>
          <p:cNvSpPr/>
          <p:nvPr/>
        </p:nvSpPr>
        <p:spPr>
          <a:xfrm flipV="1">
            <a:off x="589503" y="6510214"/>
            <a:ext cx="1115799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4">
            <a:extLst>
              <a:ext uri="{FF2B5EF4-FFF2-40B4-BE49-F238E27FC236}">
                <a16:creationId xmlns="" xmlns:a16="http://schemas.microsoft.com/office/drawing/2014/main" id="{F6E7C2F2-77BD-4940-919E-6C6E6CD41EA6}"/>
              </a:ext>
            </a:extLst>
          </p:cNvPr>
          <p:cNvSpPr txBox="1"/>
          <p:nvPr/>
        </p:nvSpPr>
        <p:spPr>
          <a:xfrm>
            <a:off x="1618980" y="2015336"/>
            <a:ext cx="2285698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Сергиевский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8" y="1852230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27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СТРАТЕГИИ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ADA7C2AC-7A29-4849-A9A7-9AA83A59AF97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56D9674F-C071-4699-BBE9-A84D286CB8A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1DFEA3EE-6784-4BBA-A3CC-25AB16AF095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5BBB1B32-C8DF-4EB6-8E89-D47AE04E882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7D5373E3-3B1E-4006-9568-9426294EE7D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F09CE626-1DDF-4CEC-9AE6-DF49BB63EE1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8EB4B730-9A09-4681-AB74-03C764F3E03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1869E976-7E75-4860-BB93-0652D0A0524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48512F9A-F107-41F7-AB94-EC36E0E241C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7C1BC7E9-325D-4F3D-BC73-96CC6868724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B3EE0B61-3FFB-44C7-B6FA-145E1A3F9AA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2DB6E0A2-067F-4DDA-AA40-4ABD068C04A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F8C0BB11-FFCC-4F3A-8A36-12CA2AFA634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888C8078-879C-4B4D-BCF0-129D1F3F714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E7F63A1B-71E4-4DC6-8B08-42FD784249C9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FD80083A-45C0-4ECE-BE50-94E85B96B59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="" xmlns:a16="http://schemas.microsoft.com/office/drawing/2014/main" id="{FB464BFF-E7CD-4395-8FE9-957EB05CB533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26900"/>
              </p:ext>
            </p:extLst>
          </p:nvPr>
        </p:nvGraphicFramePr>
        <p:xfrm>
          <a:off x="65903" y="1507524"/>
          <a:ext cx="12046885" cy="48772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89788"/>
                <a:gridCol w="2355501"/>
                <a:gridCol w="2766049"/>
                <a:gridCol w="752171"/>
                <a:gridCol w="740040"/>
                <a:gridCol w="1043336"/>
              </a:tblGrid>
              <a:tr h="6425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 индикатор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этапа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r>
                        <a:rPr lang="ru-RU" sz="105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начала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этапа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окончания реализации этапа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</a:t>
                      </a:r>
                      <a:b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этап реализации мероприятия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  <a:tr h="1687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  <a:tr h="8005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Целевое направление: создание благоприятных условий для ведения инвестиционной и </a:t>
                      </a:r>
                      <a:r>
                        <a:rPr lang="ru-RU" sz="105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предпринимательской деятельности 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на территории, совершенствование </a:t>
                      </a:r>
                      <a:r>
                        <a:rPr lang="ru-RU" sz="10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системы муниципального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5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7" tooltip="Муниципальное управление"/>
                        </a:rPr>
                        <a:t> </a:t>
                      </a:r>
                      <a:r>
                        <a:rPr lang="ru-RU" sz="105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управления</a:t>
                      </a:r>
                      <a:r>
                        <a:rPr lang="ru-RU" sz="105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сферах, затрагивающих </a:t>
                      </a:r>
                      <a:r>
                        <a:rPr lang="ru-RU" sz="10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предпринимательскую 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 </a:t>
                      </a:r>
                      <a:r>
                        <a:rPr lang="ru-RU" sz="105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инвестиционную деятельность.</a:t>
                      </a:r>
                      <a:endParaRPr lang="ru-RU" sz="105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  <a:tr h="6425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Обеспечение работы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комиссии по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улучшению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инвестиционного климата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муниципальном районе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заседаний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Совета по инвестициям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взаимодействия органов местного самоуправления,</a:t>
                      </a:r>
                      <a:r>
                        <a:rPr lang="ru-RU" sz="105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представителей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бизнес-сообщества, участвующих в инвестиционных процессах на территории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31.12.2026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  <a:tr h="8005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Ведение реестра инвестиционных проектов, реализуемых или планируемых к реализации на территории муниципального района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Обновление реестра инвестиционных проектов, реализуемых или планируемых к реализации на территории муниципального района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актуальной информации о реализуемых или планируемых к реализации на территории муниципального района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  <a:tr h="8005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1.3. Мониторинг реализации инвестиционных проектов, реализуемых на территории муниципального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исполнения инвестиционных проектов, реализуемых на территории муниципального района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Сергиевский</a:t>
                      </a:r>
                      <a:r>
                        <a:rPr lang="ru-RU" sz="105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Актуализация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реестра инвестиционных проектов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реализации инвестиционных проектов, реализуемых на территории муниципального района Сергиевский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мониторинга и актуализация инвестиционных проектов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Ежегодно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  <a:tr h="958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1.4. Мониторинг реализации </a:t>
                      </a:r>
                      <a:r>
                        <a:rPr lang="ru-RU" sz="10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плана мероприятий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(«дорожной карты») органов местного самоуправления муниципального района Сергиевский по обеспечению благоприятного инвестиционного климата на территории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о реализации мероприятий «дорожной карты»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 за своевременным исполнением реализации плана мероприятий («дорожной карты») органов местного самоуправления муниципального района Сергиевский по обеспечению благоприятного инвестиционного климата на территории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Ежегодно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165475" y="1310488"/>
            <a:ext cx="816601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План мероприятий по реализации Инвестиционной стратегии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муниципального района Сергиевский до 2026 года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9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СТРАТЕГИИ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ADA7C2AC-7A29-4849-A9A7-9AA83A59AF97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56D9674F-C071-4699-BBE9-A84D286CB8A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1DFEA3EE-6784-4BBA-A3CC-25AB16AF095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5BBB1B32-C8DF-4EB6-8E89-D47AE04E882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7D5373E3-3B1E-4006-9568-9426294EE7D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F09CE626-1DDF-4CEC-9AE6-DF49BB63EE1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8EB4B730-9A09-4681-AB74-03C764F3E03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1869E976-7E75-4860-BB93-0652D0A0524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48512F9A-F107-41F7-AB94-EC36E0E241C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7C1BC7E9-325D-4F3D-BC73-96CC6868724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B3EE0B61-3FFB-44C7-B6FA-145E1A3F9AA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2DB6E0A2-067F-4DDA-AA40-4ABD068C04A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F8C0BB11-FFCC-4F3A-8A36-12CA2AFA634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888C8078-879C-4B4D-BCF0-129D1F3F714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E7F63A1B-71E4-4DC6-8B08-42FD784249C9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FD80083A-45C0-4ECE-BE50-94E85B96B59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="" xmlns:a16="http://schemas.microsoft.com/office/drawing/2014/main" id="{FB464BFF-E7CD-4395-8FE9-957EB05CB533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818067"/>
              </p:ext>
            </p:extLst>
          </p:nvPr>
        </p:nvGraphicFramePr>
        <p:xfrm>
          <a:off x="140042" y="1276866"/>
          <a:ext cx="11972744" cy="50827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8127"/>
                <a:gridCol w="2739257"/>
                <a:gridCol w="3251381"/>
                <a:gridCol w="783792"/>
                <a:gridCol w="616620"/>
                <a:gridCol w="1243567"/>
              </a:tblGrid>
              <a:tr h="10165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1.4.1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Разработка Плана создания инвестиционных объектов с учетом дальнейшего определения необходимой транспортной, энергетической, социальной, инженерной, коммунальной и телекоммуникационной инфраструктуры муниципального района Сергиевский 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Утверждение Плана создания инвестиционных объектов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инвестиционных площадок на территории муниципального района Сергиевский транспортной, энергетической, социальной, инженерной, коммунальной и телекоммуникационной инфраструктурой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31.12.2026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 администрации м.р.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</a:tr>
              <a:tr h="8463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1.4.2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Формирование перечня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свободных</a:t>
                      </a:r>
                      <a:r>
                        <a:rPr lang="ru-RU" sz="105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земельных  участков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для осуществления инвестиционной деятельности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уровня информированности субъектов инвестиционной и предпринимательской деятельности о наличии свободных земельных участков для осуществления инвестиционной деятельности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потенциальных инвесторов на территорию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31.12.2026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 администрации м.р.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</a:tr>
              <a:tr h="8463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1.5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Ежегодная актуализация плана мероприятий по реализации Инвестиционной стратегии муниципального района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Актуализированный план мероприятий по реализации Инвестиционной стратегии муниципального района Сергиевский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Достижение целевых индикаторов реализации инвестиционной стратегии муниципального района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 мере необходимости)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 администрации м.р.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</a:tr>
              <a:tr h="10165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1.6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Разработка нормативных </a:t>
                      </a:r>
                      <a:r>
                        <a:rPr lang="ru-RU" sz="10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правовых актов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определяющих порядок проведения процедур оценки регулирующего воздействия принятых и принимаемых </a:t>
                      </a:r>
                      <a:r>
                        <a:rPr lang="ru-RU" sz="10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нормативных правовых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актов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затрагивающих предпринимательскую и инвестиционную деятельность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Принятие нормативных правовых актов, регламентирующих порядок проведения оценки регулирующего воздействия проектов правовых актов и порядок проведения экспертизы действующих муниципальных правовых актов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необходимой правовой базы, регламентирующей проведение процедур оценки регулирующего воздействия принятых и принимаемых нормативных правовых актов, затрагивающих предпринимательскую и инвестиционную деятельность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01.01.2024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 администрации м.р.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</a:tr>
              <a:tr h="13570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1.7.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процедур оценки регулирующего воздействия принятых и принимаемых нормативных правовых актов, затрагивающих предпринимательскую и инвестиционную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оценки регулирующего воздействия принятых и принимаемых нормативных правовых актов, затрагивающих предпринимательскую и инвестиционную деятельность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возможности учета мнений различных сторон и установления баланса интересов на стадии подготовки проекта нормативного правового акта, позволяющее исключить излишние административные барьеры, исключение из действующих правовых актов положений, необоснованно затрудняющих осуществление предпринимательской и инвестиционной деятельности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01.01.2024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 администрации </a:t>
                      </a: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м.р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415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СТРАТЕГИИ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ADA7C2AC-7A29-4849-A9A7-9AA83A59AF97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56D9674F-C071-4699-BBE9-A84D286CB8A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1DFEA3EE-6784-4BBA-A3CC-25AB16AF095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5BBB1B32-C8DF-4EB6-8E89-D47AE04E882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7D5373E3-3B1E-4006-9568-9426294EE7D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F09CE626-1DDF-4CEC-9AE6-DF49BB63EE1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8EB4B730-9A09-4681-AB74-03C764F3E03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1869E976-7E75-4860-BB93-0652D0A0524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48512F9A-F107-41F7-AB94-EC36E0E241C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7C1BC7E9-325D-4F3D-BC73-96CC6868724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B3EE0B61-3FFB-44C7-B6FA-145E1A3F9AA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2DB6E0A2-067F-4DDA-AA40-4ABD068C04A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F8C0BB11-FFCC-4F3A-8A36-12CA2AFA634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888C8078-879C-4B4D-BCF0-129D1F3F714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E7F63A1B-71E4-4DC6-8B08-42FD784249C9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FD80083A-45C0-4ECE-BE50-94E85B96B59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="" xmlns:a16="http://schemas.microsoft.com/office/drawing/2014/main" id="{FB464BFF-E7CD-4395-8FE9-957EB05CB533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656719"/>
              </p:ext>
            </p:extLst>
          </p:nvPr>
        </p:nvGraphicFramePr>
        <p:xfrm>
          <a:off x="98856" y="1351005"/>
          <a:ext cx="11955213" cy="36355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87385"/>
                <a:gridCol w="1899378"/>
                <a:gridCol w="3140552"/>
                <a:gridCol w="773192"/>
                <a:gridCol w="503188"/>
                <a:gridCol w="2051518"/>
              </a:tblGrid>
              <a:tr h="5737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Целевое направление: повышение инвестиционной привлекательности города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0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0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0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7767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Формирование благоприятного инвестиционного климата в рамках следующих направлений: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Инвестиционного паспорта муниципального района Сергиевский и его интерактивной версии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уровня информированности субъектов инвестиционной и предпринимательской деятельности об инвестиционном потенциале муниципального района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5837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2.1.1. Формирование Инвестиционного паспорта муниципального района Сергиевский и его ежегодная актуализация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Ежегодно до </a:t>
                      </a:r>
                      <a:r>
                        <a:rPr lang="ru-RU" sz="10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сентября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 администрации </a:t>
                      </a: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м.р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3906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Целевое направление: развитие малого и </a:t>
                      </a:r>
                      <a:r>
                        <a:rPr lang="ru-RU" sz="10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среднего предпринимательства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13106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3.1. Предоставление различных форм финансовой, адресной информационной и консультационной поддержки субъектам малого и среднего предпринимательства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финансовой грамотности предпринимателей и граждан, желающих заниматься предпринимательской деятельностью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информированности субъектов малого и среднего предпринимательства по вопросам ведения предпринимательской деятельности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АНО «Центр поддержки субъектов малого и среднего предпринимательства «Сергиевский»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31675" y="5954995"/>
            <a:ext cx="819166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* участие в реализации данных мероприятий осуществляется по согласованию с соответствующими организациями и учреждениями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85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5">
            <a:extLst>
              <a:ext uri="{FF2B5EF4-FFF2-40B4-BE49-F238E27FC236}">
                <a16:creationId xmlns=""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9" y="235574"/>
            <a:ext cx="5265502" cy="749564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grpSp>
        <p:nvGrpSpPr>
          <p:cNvPr id="44" name="object 6">
            <a:extLst>
              <a:ext uri="{FF2B5EF4-FFF2-40B4-BE49-F238E27FC236}">
                <a16:creationId xmlns="" xmlns:a16="http://schemas.microsoft.com/office/drawing/2014/main" id="{B36DE6F5-F4C7-DBAF-3AF7-F37BE77EBE7B}"/>
              </a:ext>
            </a:extLst>
          </p:cNvPr>
          <p:cNvGrpSpPr/>
          <p:nvPr/>
        </p:nvGrpSpPr>
        <p:grpSpPr>
          <a:xfrm>
            <a:off x="4369768" y="296798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="" xmlns:a16="http://schemas.microsoft.com/office/drawing/2014/main" id="{1702486E-963B-9732-711B-2071DFB01B0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="" xmlns:a16="http://schemas.microsoft.com/office/drawing/2014/main" id="{DAAE0CD0-66F3-489B-2E43-26581F61B93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="" xmlns:a16="http://schemas.microsoft.com/office/drawing/2014/main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bject 10">
              <a:extLst>
                <a:ext uri="{FF2B5EF4-FFF2-40B4-BE49-F238E27FC236}">
                  <a16:creationId xmlns="" xmlns:a16="http://schemas.microsoft.com/office/drawing/2014/main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bject 11">
              <a:extLst>
                <a:ext uri="{FF2B5EF4-FFF2-40B4-BE49-F238E27FC236}">
                  <a16:creationId xmlns="" xmlns:a16="http://schemas.microsoft.com/office/drawing/2014/main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object 12">
              <a:extLst>
                <a:ext uri="{FF2B5EF4-FFF2-40B4-BE49-F238E27FC236}">
                  <a16:creationId xmlns="" xmlns:a16="http://schemas.microsoft.com/office/drawing/2014/main" id="{91A1521B-664A-8EC1-26EA-474B9407781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="" xmlns:a16="http://schemas.microsoft.com/office/drawing/2014/main" id="{EA1EB914-C4FB-BF18-AEB8-A8F4D9DAC33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="" xmlns:a16="http://schemas.microsoft.com/office/drawing/2014/main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bject 15">
              <a:extLst>
                <a:ext uri="{FF2B5EF4-FFF2-40B4-BE49-F238E27FC236}">
                  <a16:creationId xmlns="" xmlns:a16="http://schemas.microsoft.com/office/drawing/2014/main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object 16">
              <a:extLst>
                <a:ext uri="{FF2B5EF4-FFF2-40B4-BE49-F238E27FC236}">
                  <a16:creationId xmlns="" xmlns:a16="http://schemas.microsoft.com/office/drawing/2014/main" id="{B1279B92-DA67-4134-AE0C-BE0AD32F19B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="" xmlns:a16="http://schemas.microsoft.com/office/drawing/2014/main" id="{65906B94-1389-1DDF-92A0-89B936BC64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="" xmlns:a16="http://schemas.microsoft.com/office/drawing/2014/main" id="{DB07808D-52F8-8DE5-2CC5-5D20B395F14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="" xmlns:a16="http://schemas.microsoft.com/office/drawing/2014/main" id="{988CA873-70EC-665C-CA14-E0B296352E0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="" xmlns:a16="http://schemas.microsoft.com/office/drawing/2014/main" id="{CD0743B2-511B-80D0-BBEB-6A1DEB1A56B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="" xmlns:a16="http://schemas.microsoft.com/office/drawing/2014/main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bject 22">
              <a:extLst>
                <a:ext uri="{FF2B5EF4-FFF2-40B4-BE49-F238E27FC236}">
                  <a16:creationId xmlns="" xmlns:a16="http://schemas.microsoft.com/office/drawing/2014/main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object 23">
              <a:extLst>
                <a:ext uri="{FF2B5EF4-FFF2-40B4-BE49-F238E27FC236}">
                  <a16:creationId xmlns="" xmlns:a16="http://schemas.microsoft.com/office/drawing/2014/main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2" name="object 24">
              <a:extLst>
                <a:ext uri="{FF2B5EF4-FFF2-40B4-BE49-F238E27FC236}">
                  <a16:creationId xmlns="" xmlns:a16="http://schemas.microsoft.com/office/drawing/2014/main" id="{D3552C64-1139-28E3-92E7-6189A72BAFB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="" xmlns:a16="http://schemas.microsoft.com/office/drawing/2014/main" id="{0F89AB17-071C-6813-4291-8907B6A2378A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="" xmlns:a16="http://schemas.microsoft.com/office/drawing/2014/main" id="{7B755C44-24A4-2F1A-DEFA-BFE11D40B7F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="" xmlns:a16="http://schemas.microsoft.com/office/drawing/2014/main" id="{8327032A-DB51-7C9D-EFC4-9385B216F20B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="" xmlns:a16="http://schemas.microsoft.com/office/drawing/2014/main" id="{B5047B7F-4A50-D8D3-FDD4-09CC6A68DF6D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="" xmlns:a16="http://schemas.microsoft.com/office/drawing/2014/main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object 30">
              <a:extLst>
                <a:ext uri="{FF2B5EF4-FFF2-40B4-BE49-F238E27FC236}">
                  <a16:creationId xmlns="" xmlns:a16="http://schemas.microsoft.com/office/drawing/2014/main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bject 31">
              <a:extLst>
                <a:ext uri="{FF2B5EF4-FFF2-40B4-BE49-F238E27FC236}">
                  <a16:creationId xmlns="" xmlns:a16="http://schemas.microsoft.com/office/drawing/2014/main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object 32">
              <a:extLst>
                <a:ext uri="{FF2B5EF4-FFF2-40B4-BE49-F238E27FC236}">
                  <a16:creationId xmlns="" xmlns:a16="http://schemas.microsoft.com/office/drawing/2014/main" id="{C0761E03-75D8-D6A6-8D00-584FE44B48D6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="" xmlns:a16="http://schemas.microsoft.com/office/drawing/2014/main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="" xmlns:a16="http://schemas.microsoft.com/office/drawing/2014/main" id="{557AAE29-8554-943A-F4C2-0FE574F12907}"/>
              </a:ext>
            </a:extLst>
          </p:cNvPr>
          <p:cNvSpPr txBox="1"/>
          <p:nvPr/>
        </p:nvSpPr>
        <p:spPr>
          <a:xfrm>
            <a:off x="5147403" y="427197"/>
            <a:ext cx="2285698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840507D0-0853-4DA8-F552-148578F8B3C8}"/>
              </a:ext>
            </a:extLst>
          </p:cNvPr>
          <p:cNvGrpSpPr/>
          <p:nvPr/>
        </p:nvGrpSpPr>
        <p:grpSpPr>
          <a:xfrm>
            <a:off x="6472223" y="4491498"/>
            <a:ext cx="1737605" cy="1735958"/>
            <a:chOff x="1363840" y="5010746"/>
            <a:chExt cx="1083513" cy="1082485"/>
          </a:xfrm>
        </p:grpSpPr>
        <p:grpSp>
          <p:nvGrpSpPr>
            <p:cNvPr id="3" name="object 106">
              <a:extLst>
                <a:ext uri="{FF2B5EF4-FFF2-40B4-BE49-F238E27FC236}">
                  <a16:creationId xmlns="" xmlns:a16="http://schemas.microsoft.com/office/drawing/2014/main" id="{6079DF60-20AA-79B5-7E3D-F1A297CB726C}"/>
                </a:ext>
              </a:extLst>
            </p:cNvPr>
            <p:cNvGrpSpPr/>
            <p:nvPr/>
          </p:nvGrpSpPr>
          <p:grpSpPr>
            <a:xfrm>
              <a:off x="1363840" y="5010746"/>
              <a:ext cx="953135" cy="1082040"/>
              <a:chOff x="1363840" y="5010746"/>
              <a:chExt cx="953135" cy="1082040"/>
            </a:xfrm>
          </p:grpSpPr>
          <p:sp>
            <p:nvSpPr>
              <p:cNvPr id="18" name="object 107">
                <a:extLst>
                  <a:ext uri="{FF2B5EF4-FFF2-40B4-BE49-F238E27FC236}">
                    <a16:creationId xmlns="" xmlns:a16="http://schemas.microsoft.com/office/drawing/2014/main" id="{93427ABB-A059-116C-F21A-A4669703ED71}"/>
                  </a:ext>
                </a:extLst>
              </p:cNvPr>
              <p:cNvSpPr/>
              <p:nvPr/>
            </p:nvSpPr>
            <p:spPr>
              <a:xfrm>
                <a:off x="1363840" y="5010746"/>
                <a:ext cx="476884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476885" h="1082039">
                    <a:moveTo>
                      <a:pt x="129959" y="476059"/>
                    </a:moveTo>
                    <a:lnTo>
                      <a:pt x="86639" y="47605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0" y="476059"/>
                    </a:lnTo>
                    <a:lnTo>
                      <a:pt x="0" y="649173"/>
                    </a:lnTo>
                    <a:lnTo>
                      <a:pt x="43319" y="649173"/>
                    </a:lnTo>
                    <a:lnTo>
                      <a:pt x="43319" y="605891"/>
                    </a:lnTo>
                    <a:lnTo>
                      <a:pt x="86639" y="605891"/>
                    </a:lnTo>
                    <a:lnTo>
                      <a:pt x="86639" y="562610"/>
                    </a:lnTo>
                    <a:lnTo>
                      <a:pt x="129959" y="562610"/>
                    </a:lnTo>
                    <a:lnTo>
                      <a:pt x="129959" y="476059"/>
                    </a:lnTo>
                    <a:close/>
                  </a:path>
                  <a:path w="476885" h="1082039">
                    <a:moveTo>
                      <a:pt x="173278" y="432777"/>
                    </a:moveTo>
                    <a:lnTo>
                      <a:pt x="129959" y="432777"/>
                    </a:lnTo>
                    <a:lnTo>
                      <a:pt x="129959" y="476059"/>
                    </a:lnTo>
                    <a:lnTo>
                      <a:pt x="173278" y="476059"/>
                    </a:lnTo>
                    <a:lnTo>
                      <a:pt x="173278" y="432777"/>
                    </a:lnTo>
                    <a:close/>
                  </a:path>
                  <a:path w="476885" h="1082039">
                    <a:moveTo>
                      <a:pt x="173278" y="346227"/>
                    </a:moveTo>
                    <a:lnTo>
                      <a:pt x="129959" y="346227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0" y="346227"/>
                    </a:lnTo>
                    <a:lnTo>
                      <a:pt x="0" y="432777"/>
                    </a:lnTo>
                    <a:lnTo>
                      <a:pt x="43319" y="43277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129959" y="432777"/>
                    </a:lnTo>
                    <a:lnTo>
                      <a:pt x="129959" y="389509"/>
                    </a:lnTo>
                    <a:lnTo>
                      <a:pt x="173278" y="389509"/>
                    </a:lnTo>
                    <a:lnTo>
                      <a:pt x="173278" y="346227"/>
                    </a:lnTo>
                    <a:close/>
                  </a:path>
                  <a:path w="476885" h="1082039">
                    <a:moveTo>
                      <a:pt x="216598" y="865555"/>
                    </a:moveTo>
                    <a:lnTo>
                      <a:pt x="173278" y="865555"/>
                    </a:lnTo>
                    <a:lnTo>
                      <a:pt x="129959" y="865555"/>
                    </a:lnTo>
                    <a:lnTo>
                      <a:pt x="86639" y="865555"/>
                    </a:lnTo>
                    <a:lnTo>
                      <a:pt x="86639" y="995387"/>
                    </a:lnTo>
                    <a:lnTo>
                      <a:pt x="129959" y="995387"/>
                    </a:lnTo>
                    <a:lnTo>
                      <a:pt x="173278" y="995387"/>
                    </a:lnTo>
                    <a:lnTo>
                      <a:pt x="216598" y="995387"/>
                    </a:lnTo>
                    <a:lnTo>
                      <a:pt x="216598" y="865555"/>
                    </a:lnTo>
                    <a:close/>
                  </a:path>
                  <a:path w="476885" h="1082039">
                    <a:moveTo>
                      <a:pt x="216598" y="519341"/>
                    </a:moveTo>
                    <a:lnTo>
                      <a:pt x="173278" y="519341"/>
                    </a:lnTo>
                    <a:lnTo>
                      <a:pt x="173278" y="562610"/>
                    </a:lnTo>
                    <a:lnTo>
                      <a:pt x="129959" y="562610"/>
                    </a:lnTo>
                    <a:lnTo>
                      <a:pt x="129959" y="605891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16598" y="519341"/>
                    </a:lnTo>
                    <a:close/>
                  </a:path>
                  <a:path w="476885" h="1082039">
                    <a:moveTo>
                      <a:pt x="216598" y="86563"/>
                    </a:move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86639" y="86563"/>
                    </a:lnTo>
                    <a:lnTo>
                      <a:pt x="86639" y="216408"/>
                    </a:lnTo>
                    <a:lnTo>
                      <a:pt x="129959" y="216408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16598" y="86563"/>
                    </a:lnTo>
                    <a:close/>
                  </a:path>
                  <a:path w="476885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476885" h="1082039">
                    <a:moveTo>
                      <a:pt x="303237" y="779005"/>
                    </a:moveTo>
                    <a:lnTo>
                      <a:pt x="259918" y="779005"/>
                    </a:lnTo>
                    <a:lnTo>
                      <a:pt x="259918" y="822286"/>
                    </a:lnTo>
                    <a:lnTo>
                      <a:pt x="259918" y="1038669"/>
                    </a:lnTo>
                    <a:lnTo>
                      <a:pt x="43319" y="1038669"/>
                    </a:lnTo>
                    <a:lnTo>
                      <a:pt x="43319" y="822286"/>
                    </a:lnTo>
                    <a:lnTo>
                      <a:pt x="259918" y="822286"/>
                    </a:lnTo>
                    <a:lnTo>
                      <a:pt x="259918" y="779005"/>
                    </a:lnTo>
                    <a:lnTo>
                      <a:pt x="0" y="779005"/>
                    </a:lnTo>
                    <a:lnTo>
                      <a:pt x="0" y="1081951"/>
                    </a:lnTo>
                    <a:lnTo>
                      <a:pt x="303237" y="1081951"/>
                    </a:lnTo>
                    <a:lnTo>
                      <a:pt x="303237" y="779005"/>
                    </a:lnTo>
                    <a:close/>
                  </a:path>
                  <a:path w="476885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216598" y="692442"/>
                    </a:lnTo>
                    <a:lnTo>
                      <a:pt x="173278" y="692442"/>
                    </a:lnTo>
                    <a:lnTo>
                      <a:pt x="173278" y="649173"/>
                    </a:lnTo>
                    <a:lnTo>
                      <a:pt x="129959" y="649173"/>
                    </a:lnTo>
                    <a:lnTo>
                      <a:pt x="129959" y="605891"/>
                    </a:lnTo>
                    <a:lnTo>
                      <a:pt x="86639" y="605891"/>
                    </a:lnTo>
                    <a:lnTo>
                      <a:pt x="86639" y="649173"/>
                    </a:lnTo>
                    <a:lnTo>
                      <a:pt x="43319" y="649173"/>
                    </a:lnTo>
                    <a:lnTo>
                      <a:pt x="43319" y="692442"/>
                    </a:lnTo>
                    <a:lnTo>
                      <a:pt x="0" y="692442"/>
                    </a:lnTo>
                    <a:lnTo>
                      <a:pt x="0" y="735723"/>
                    </a:lnTo>
                    <a:lnTo>
                      <a:pt x="216598" y="735723"/>
                    </a:lnTo>
                    <a:lnTo>
                      <a:pt x="216598" y="692454"/>
                    </a:lnTo>
                    <a:lnTo>
                      <a:pt x="259918" y="692454"/>
                    </a:lnTo>
                    <a:lnTo>
                      <a:pt x="259918" y="735723"/>
                    </a:lnTo>
                    <a:lnTo>
                      <a:pt x="303237" y="735723"/>
                    </a:lnTo>
                    <a:lnTo>
                      <a:pt x="303237" y="692442"/>
                    </a:lnTo>
                    <a:close/>
                  </a:path>
                  <a:path w="476885" h="1082039">
                    <a:moveTo>
                      <a:pt x="303237" y="605891"/>
                    </a:moveTo>
                    <a:lnTo>
                      <a:pt x="259918" y="605891"/>
                    </a:lnTo>
                    <a:lnTo>
                      <a:pt x="259918" y="649173"/>
                    </a:lnTo>
                    <a:lnTo>
                      <a:pt x="303237" y="649173"/>
                    </a:lnTo>
                    <a:lnTo>
                      <a:pt x="303237" y="605891"/>
                    </a:lnTo>
                    <a:close/>
                  </a:path>
                  <a:path w="476885" h="1082039">
                    <a:moveTo>
                      <a:pt x="303237" y="519341"/>
                    </a:moveTo>
                    <a:lnTo>
                      <a:pt x="259918" y="519341"/>
                    </a:lnTo>
                    <a:lnTo>
                      <a:pt x="259918" y="562622"/>
                    </a:lnTo>
                    <a:lnTo>
                      <a:pt x="303237" y="562622"/>
                    </a:lnTo>
                    <a:lnTo>
                      <a:pt x="303237" y="519341"/>
                    </a:lnTo>
                    <a:close/>
                  </a:path>
                  <a:path w="476885" h="1082039">
                    <a:moveTo>
                      <a:pt x="303237" y="432777"/>
                    </a:moveTo>
                    <a:lnTo>
                      <a:pt x="259918" y="432777"/>
                    </a:lnTo>
                    <a:lnTo>
                      <a:pt x="259918" y="389509"/>
                    </a:lnTo>
                    <a:lnTo>
                      <a:pt x="216598" y="389509"/>
                    </a:lnTo>
                    <a:lnTo>
                      <a:pt x="216598" y="432790"/>
                    </a:lnTo>
                    <a:lnTo>
                      <a:pt x="259918" y="432790"/>
                    </a:lnTo>
                    <a:lnTo>
                      <a:pt x="259918" y="476059"/>
                    </a:lnTo>
                    <a:lnTo>
                      <a:pt x="303237" y="476059"/>
                    </a:lnTo>
                    <a:lnTo>
                      <a:pt x="303237" y="432777"/>
                    </a:lnTo>
                    <a:close/>
                  </a:path>
                  <a:path w="476885" h="1082039">
                    <a:moveTo>
                      <a:pt x="303237" y="346227"/>
                    </a:moveTo>
                    <a:lnTo>
                      <a:pt x="259918" y="346227"/>
                    </a:lnTo>
                    <a:lnTo>
                      <a:pt x="259918" y="389509"/>
                    </a:lnTo>
                    <a:lnTo>
                      <a:pt x="303237" y="389509"/>
                    </a:lnTo>
                    <a:lnTo>
                      <a:pt x="303237" y="346227"/>
                    </a:lnTo>
                    <a:close/>
                  </a:path>
                  <a:path w="476885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43281"/>
                    </a:lnTo>
                    <a:lnTo>
                      <a:pt x="259918" y="259664"/>
                    </a:lnTo>
                    <a:lnTo>
                      <a:pt x="43319" y="259664"/>
                    </a:lnTo>
                    <a:lnTo>
                      <a:pt x="43319" y="43281"/>
                    </a:lnTo>
                    <a:lnTo>
                      <a:pt x="259918" y="43281"/>
                    </a:lnTo>
                    <a:lnTo>
                      <a:pt x="259918" y="0"/>
                    </a:lnTo>
                    <a:lnTo>
                      <a:pt x="0" y="0"/>
                    </a:lnTo>
                    <a:lnTo>
                      <a:pt x="0" y="302945"/>
                    </a:lnTo>
                    <a:lnTo>
                      <a:pt x="303237" y="302945"/>
                    </a:lnTo>
                    <a:lnTo>
                      <a:pt x="303237" y="0"/>
                    </a:lnTo>
                    <a:close/>
                  </a:path>
                  <a:path w="476885" h="1082039">
                    <a:moveTo>
                      <a:pt x="346570" y="605891"/>
                    </a:moveTo>
                    <a:lnTo>
                      <a:pt x="303250" y="605891"/>
                    </a:lnTo>
                    <a:lnTo>
                      <a:pt x="30325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close/>
                  </a:path>
                  <a:path w="476885" h="1082039">
                    <a:moveTo>
                      <a:pt x="389890" y="735723"/>
                    </a:moveTo>
                    <a:lnTo>
                      <a:pt x="346570" y="735723"/>
                    </a:lnTo>
                    <a:lnTo>
                      <a:pt x="346570" y="779005"/>
                    </a:lnTo>
                    <a:lnTo>
                      <a:pt x="389890" y="779005"/>
                    </a:lnTo>
                    <a:lnTo>
                      <a:pt x="389890" y="735723"/>
                    </a:lnTo>
                    <a:close/>
                  </a:path>
                  <a:path w="476885" h="1082039">
                    <a:moveTo>
                      <a:pt x="389890" y="259664"/>
                    </a:moveTo>
                    <a:lnTo>
                      <a:pt x="346570" y="259664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389890" y="259664"/>
                    </a:lnTo>
                    <a:close/>
                  </a:path>
                  <a:path w="476885" h="1082039">
                    <a:moveTo>
                      <a:pt x="389890" y="0"/>
                    </a:moveTo>
                    <a:lnTo>
                      <a:pt x="346570" y="0"/>
                    </a:lnTo>
                    <a:lnTo>
                      <a:pt x="346570" y="43281"/>
                    </a:lnTo>
                    <a:lnTo>
                      <a:pt x="389890" y="43281"/>
                    </a:lnTo>
                    <a:lnTo>
                      <a:pt x="389890" y="0"/>
                    </a:lnTo>
                    <a:close/>
                  </a:path>
                  <a:path w="476885" h="1082039">
                    <a:moveTo>
                      <a:pt x="433209" y="952119"/>
                    </a:move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346570" y="908837"/>
                    </a:lnTo>
                    <a:lnTo>
                      <a:pt x="346570" y="1081951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33209" y="952119"/>
                    </a:lnTo>
                    <a:close/>
                  </a:path>
                  <a:path w="476885" h="1082039">
                    <a:moveTo>
                      <a:pt x="433209" y="865555"/>
                    </a:moveTo>
                    <a:lnTo>
                      <a:pt x="389890" y="865555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close/>
                  </a:path>
                  <a:path w="476885" h="1082039">
                    <a:moveTo>
                      <a:pt x="433209" y="605891"/>
                    </a:moveTo>
                    <a:lnTo>
                      <a:pt x="389890" y="605891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92454"/>
                    </a:lnTo>
                    <a:lnTo>
                      <a:pt x="389890" y="692454"/>
                    </a:lnTo>
                    <a:lnTo>
                      <a:pt x="433209" y="692442"/>
                    </a:lnTo>
                    <a:lnTo>
                      <a:pt x="433209" y="605891"/>
                    </a:lnTo>
                    <a:close/>
                  </a:path>
                  <a:path w="476885" h="1082039">
                    <a:moveTo>
                      <a:pt x="476529" y="692442"/>
                    </a:moveTo>
                    <a:lnTo>
                      <a:pt x="433209" y="692442"/>
                    </a:lnTo>
                    <a:lnTo>
                      <a:pt x="433209" y="865555"/>
                    </a:lnTo>
                    <a:lnTo>
                      <a:pt x="476529" y="865555"/>
                    </a:lnTo>
                    <a:lnTo>
                      <a:pt x="476529" y="692442"/>
                    </a:lnTo>
                    <a:close/>
                  </a:path>
                  <a:path w="476885" h="1082039">
                    <a:moveTo>
                      <a:pt x="476529" y="216408"/>
                    </a:moveTo>
                    <a:lnTo>
                      <a:pt x="433209" y="216408"/>
                    </a:lnTo>
                    <a:lnTo>
                      <a:pt x="433209" y="432777"/>
                    </a:lnTo>
                    <a:lnTo>
                      <a:pt x="389890" y="432777"/>
                    </a:lnTo>
                    <a:lnTo>
                      <a:pt x="389890" y="476059"/>
                    </a:lnTo>
                    <a:lnTo>
                      <a:pt x="389890" y="519341"/>
                    </a:lnTo>
                    <a:lnTo>
                      <a:pt x="346570" y="519341"/>
                    </a:lnTo>
                    <a:lnTo>
                      <a:pt x="346570" y="476059"/>
                    </a:lnTo>
                    <a:lnTo>
                      <a:pt x="389890" y="476059"/>
                    </a:lnTo>
                    <a:lnTo>
                      <a:pt x="389890" y="432777"/>
                    </a:lnTo>
                    <a:lnTo>
                      <a:pt x="389890" y="346227"/>
                    </a:lnTo>
                    <a:lnTo>
                      <a:pt x="346570" y="346227"/>
                    </a:lnTo>
                    <a:lnTo>
                      <a:pt x="346570" y="432777"/>
                    </a:lnTo>
                    <a:lnTo>
                      <a:pt x="303250" y="432777"/>
                    </a:lnTo>
                    <a:lnTo>
                      <a:pt x="303250" y="562610"/>
                    </a:lnTo>
                    <a:lnTo>
                      <a:pt x="346570" y="562610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389890" y="562610"/>
                    </a:lnTo>
                    <a:lnTo>
                      <a:pt x="433209" y="562610"/>
                    </a:lnTo>
                    <a:lnTo>
                      <a:pt x="476529" y="562635"/>
                    </a:lnTo>
                    <a:lnTo>
                      <a:pt x="476529" y="216408"/>
                    </a:lnTo>
                    <a:close/>
                  </a:path>
                  <a:path w="476885" h="1082039">
                    <a:moveTo>
                      <a:pt x="476529" y="0"/>
                    </a:moveTo>
                    <a:lnTo>
                      <a:pt x="433209" y="0"/>
                    </a:lnTo>
                    <a:lnTo>
                      <a:pt x="433209" y="43281"/>
                    </a:lnTo>
                    <a:lnTo>
                      <a:pt x="389890" y="43281"/>
                    </a:lnTo>
                    <a:lnTo>
                      <a:pt x="389890" y="86563"/>
                    </a:lnTo>
                    <a:lnTo>
                      <a:pt x="346570" y="86563"/>
                    </a:lnTo>
                    <a:lnTo>
                      <a:pt x="346570" y="216408"/>
                    </a:lnTo>
                    <a:lnTo>
                      <a:pt x="389890" y="216408"/>
                    </a:lnTo>
                    <a:lnTo>
                      <a:pt x="389890" y="173126"/>
                    </a:lnTo>
                    <a:lnTo>
                      <a:pt x="433209" y="173126"/>
                    </a:lnTo>
                    <a:lnTo>
                      <a:pt x="476529" y="173113"/>
                    </a:lnTo>
                    <a:lnTo>
                      <a:pt x="47652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object 108">
                <a:extLst>
                  <a:ext uri="{FF2B5EF4-FFF2-40B4-BE49-F238E27FC236}">
                    <a16:creationId xmlns="" xmlns:a16="http://schemas.microsoft.com/office/drawing/2014/main" id="{13C507B0-3F3A-7D28-B24F-13DD466232C4}"/>
                  </a:ext>
                </a:extLst>
              </p:cNvPr>
              <p:cNvSpPr/>
              <p:nvPr/>
            </p:nvSpPr>
            <p:spPr>
              <a:xfrm>
                <a:off x="1797050" y="5010746"/>
                <a:ext cx="520065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520064" h="1082039">
                    <a:moveTo>
                      <a:pt x="43319" y="1038669"/>
                    </a:moveTo>
                    <a:lnTo>
                      <a:pt x="0" y="1038669"/>
                    </a:lnTo>
                    <a:lnTo>
                      <a:pt x="0" y="1081951"/>
                    </a:lnTo>
                    <a:lnTo>
                      <a:pt x="43319" y="1081951"/>
                    </a:lnTo>
                    <a:lnTo>
                      <a:pt x="43319" y="1038669"/>
                    </a:lnTo>
                    <a:close/>
                  </a:path>
                  <a:path w="520064" h="1082039">
                    <a:moveTo>
                      <a:pt x="43319" y="692442"/>
                    </a:moveTo>
                    <a:lnTo>
                      <a:pt x="0" y="692442"/>
                    </a:lnTo>
                    <a:lnTo>
                      <a:pt x="0" y="865555"/>
                    </a:lnTo>
                    <a:lnTo>
                      <a:pt x="43319" y="865555"/>
                    </a:lnTo>
                    <a:lnTo>
                      <a:pt x="43319" y="692442"/>
                    </a:lnTo>
                    <a:close/>
                  </a:path>
                  <a:path w="520064" h="1082039">
                    <a:moveTo>
                      <a:pt x="173278" y="605891"/>
                    </a:moveTo>
                    <a:lnTo>
                      <a:pt x="129959" y="605891"/>
                    </a:lnTo>
                    <a:lnTo>
                      <a:pt x="129959" y="649173"/>
                    </a:lnTo>
                    <a:lnTo>
                      <a:pt x="173278" y="649173"/>
                    </a:lnTo>
                    <a:lnTo>
                      <a:pt x="173278" y="605891"/>
                    </a:lnTo>
                    <a:close/>
                  </a:path>
                  <a:path w="520064" h="1082039">
                    <a:moveTo>
                      <a:pt x="173278" y="0"/>
                    </a:moveTo>
                    <a:lnTo>
                      <a:pt x="129959" y="0"/>
                    </a:lnTo>
                    <a:lnTo>
                      <a:pt x="86639" y="0"/>
                    </a:lnTo>
                    <a:lnTo>
                      <a:pt x="86639" y="43281"/>
                    </a:lnTo>
                    <a:lnTo>
                      <a:pt x="43319" y="43281"/>
                    </a:lnTo>
                    <a:lnTo>
                      <a:pt x="43319" y="86563"/>
                    </a:lnTo>
                    <a:lnTo>
                      <a:pt x="86639" y="86563"/>
                    </a:lnTo>
                    <a:lnTo>
                      <a:pt x="129959" y="86550"/>
                    </a:lnTo>
                    <a:lnTo>
                      <a:pt x="129959" y="43281"/>
                    </a:lnTo>
                    <a:lnTo>
                      <a:pt x="173278" y="43281"/>
                    </a:lnTo>
                    <a:lnTo>
                      <a:pt x="173278" y="0"/>
                    </a:lnTo>
                    <a:close/>
                  </a:path>
                  <a:path w="520064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520064" h="1082039">
                    <a:moveTo>
                      <a:pt x="259918" y="302945"/>
                    </a:moveTo>
                    <a:lnTo>
                      <a:pt x="216598" y="302945"/>
                    </a:lnTo>
                    <a:lnTo>
                      <a:pt x="216598" y="346227"/>
                    </a:lnTo>
                    <a:lnTo>
                      <a:pt x="259918" y="346227"/>
                    </a:lnTo>
                    <a:lnTo>
                      <a:pt x="259918" y="302945"/>
                    </a:lnTo>
                    <a:close/>
                  </a:path>
                  <a:path w="520064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173278" y="649173"/>
                    </a:lnTo>
                    <a:lnTo>
                      <a:pt x="173278" y="692442"/>
                    </a:lnTo>
                    <a:lnTo>
                      <a:pt x="129959" y="692442"/>
                    </a:lnTo>
                    <a:lnTo>
                      <a:pt x="129959" y="735723"/>
                    </a:lnTo>
                    <a:lnTo>
                      <a:pt x="173278" y="735723"/>
                    </a:lnTo>
                    <a:lnTo>
                      <a:pt x="216598" y="735723"/>
                    </a:lnTo>
                    <a:lnTo>
                      <a:pt x="259918" y="735723"/>
                    </a:lnTo>
                    <a:lnTo>
                      <a:pt x="259918" y="822286"/>
                    </a:lnTo>
                    <a:lnTo>
                      <a:pt x="216598" y="822286"/>
                    </a:lnTo>
                    <a:lnTo>
                      <a:pt x="216598" y="779005"/>
                    </a:lnTo>
                    <a:lnTo>
                      <a:pt x="173278" y="779005"/>
                    </a:lnTo>
                    <a:lnTo>
                      <a:pt x="129959" y="779005"/>
                    </a:lnTo>
                    <a:lnTo>
                      <a:pt x="129959" y="822286"/>
                    </a:lnTo>
                    <a:lnTo>
                      <a:pt x="173278" y="822286"/>
                    </a:lnTo>
                    <a:lnTo>
                      <a:pt x="173278" y="952119"/>
                    </a:lnTo>
                    <a:lnTo>
                      <a:pt x="129959" y="952119"/>
                    </a:lnTo>
                    <a:lnTo>
                      <a:pt x="129959" y="908837"/>
                    </a:lnTo>
                    <a:lnTo>
                      <a:pt x="86639" y="908837"/>
                    </a:lnTo>
                    <a:lnTo>
                      <a:pt x="86639" y="865568"/>
                    </a:lnTo>
                    <a:lnTo>
                      <a:pt x="129959" y="865568"/>
                    </a:lnTo>
                    <a:lnTo>
                      <a:pt x="129959" y="822286"/>
                    </a:lnTo>
                    <a:lnTo>
                      <a:pt x="86639" y="822286"/>
                    </a:lnTo>
                    <a:lnTo>
                      <a:pt x="86639" y="865555"/>
                    </a:lnTo>
                    <a:lnTo>
                      <a:pt x="43319" y="865555"/>
                    </a:lnTo>
                    <a:lnTo>
                      <a:pt x="43319" y="952119"/>
                    </a:lnTo>
                    <a:lnTo>
                      <a:pt x="0" y="952119"/>
                    </a:lnTo>
                    <a:lnTo>
                      <a:pt x="0" y="995400"/>
                    </a:lnTo>
                    <a:lnTo>
                      <a:pt x="43319" y="995400"/>
                    </a:lnTo>
                    <a:lnTo>
                      <a:pt x="86639" y="995387"/>
                    </a:lnTo>
                    <a:lnTo>
                      <a:pt x="86639" y="1038669"/>
                    </a:lnTo>
                    <a:lnTo>
                      <a:pt x="129959" y="1038669"/>
                    </a:lnTo>
                    <a:lnTo>
                      <a:pt x="129959" y="1081951"/>
                    </a:lnTo>
                    <a:lnTo>
                      <a:pt x="173278" y="1081951"/>
                    </a:lnTo>
                    <a:lnTo>
                      <a:pt x="216598" y="1081951"/>
                    </a:lnTo>
                    <a:lnTo>
                      <a:pt x="216598" y="1038669"/>
                    </a:lnTo>
                    <a:lnTo>
                      <a:pt x="173278" y="1038669"/>
                    </a:lnTo>
                    <a:lnTo>
                      <a:pt x="173278" y="995400"/>
                    </a:lnTo>
                    <a:lnTo>
                      <a:pt x="216598" y="995400"/>
                    </a:lnTo>
                    <a:lnTo>
                      <a:pt x="216598" y="1038669"/>
                    </a:lnTo>
                    <a:lnTo>
                      <a:pt x="259918" y="1038669"/>
                    </a:lnTo>
                    <a:lnTo>
                      <a:pt x="259918" y="908837"/>
                    </a:lnTo>
                    <a:lnTo>
                      <a:pt x="216598" y="908837"/>
                    </a:lnTo>
                    <a:lnTo>
                      <a:pt x="216598" y="865568"/>
                    </a:lnTo>
                    <a:lnTo>
                      <a:pt x="259918" y="865568"/>
                    </a:lnTo>
                    <a:lnTo>
                      <a:pt x="259918" y="908837"/>
                    </a:lnTo>
                    <a:lnTo>
                      <a:pt x="303237" y="908837"/>
                    </a:lnTo>
                    <a:lnTo>
                      <a:pt x="303237" y="692442"/>
                    </a:lnTo>
                    <a:close/>
                  </a:path>
                  <a:path w="520064" h="1082039">
                    <a:moveTo>
                      <a:pt x="303237" y="562610"/>
                    </a:moveTo>
                    <a:lnTo>
                      <a:pt x="259918" y="562610"/>
                    </a:lnTo>
                    <a:lnTo>
                      <a:pt x="216598" y="562610"/>
                    </a:lnTo>
                    <a:lnTo>
                      <a:pt x="216598" y="519341"/>
                    </a:lnTo>
                    <a:lnTo>
                      <a:pt x="173278" y="519341"/>
                    </a:lnTo>
                    <a:lnTo>
                      <a:pt x="173278" y="476059"/>
                    </a:lnTo>
                    <a:lnTo>
                      <a:pt x="216598" y="476059"/>
                    </a:lnTo>
                    <a:lnTo>
                      <a:pt x="216598" y="346227"/>
                    </a:lnTo>
                    <a:lnTo>
                      <a:pt x="173278" y="346227"/>
                    </a:lnTo>
                    <a:lnTo>
                      <a:pt x="173278" y="432777"/>
                    </a:lnTo>
                    <a:lnTo>
                      <a:pt x="129959" y="432777"/>
                    </a:lnTo>
                    <a:lnTo>
                      <a:pt x="129959" y="259689"/>
                    </a:lnTo>
                    <a:lnTo>
                      <a:pt x="173278" y="259689"/>
                    </a:lnTo>
                    <a:lnTo>
                      <a:pt x="173278" y="302945"/>
                    </a:lnTo>
                    <a:lnTo>
                      <a:pt x="216598" y="302945"/>
                    </a:lnTo>
                    <a:lnTo>
                      <a:pt x="216598" y="259664"/>
                    </a:lnTo>
                    <a:lnTo>
                      <a:pt x="173278" y="259664"/>
                    </a:lnTo>
                    <a:lnTo>
                      <a:pt x="173278" y="216408"/>
                    </a:lnTo>
                    <a:lnTo>
                      <a:pt x="129959" y="216408"/>
                    </a:lnTo>
                    <a:lnTo>
                      <a:pt x="129959" y="259664"/>
                    </a:lnTo>
                    <a:lnTo>
                      <a:pt x="86639" y="259664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86639" y="476059"/>
                    </a:lnTo>
                    <a:lnTo>
                      <a:pt x="129959" y="476059"/>
                    </a:lnTo>
                    <a:lnTo>
                      <a:pt x="129959" y="519341"/>
                    </a:lnTo>
                    <a:lnTo>
                      <a:pt x="86639" y="519341"/>
                    </a:lnTo>
                    <a:lnTo>
                      <a:pt x="86639" y="562610"/>
                    </a:lnTo>
                    <a:lnTo>
                      <a:pt x="43319" y="562610"/>
                    </a:lnTo>
                    <a:lnTo>
                      <a:pt x="43319" y="692442"/>
                    </a:lnTo>
                    <a:lnTo>
                      <a:pt x="86639" y="692442"/>
                    </a:lnTo>
                    <a:lnTo>
                      <a:pt x="86639" y="605891"/>
                    </a:lnTo>
                    <a:lnTo>
                      <a:pt x="129959" y="605891"/>
                    </a:lnTo>
                    <a:lnTo>
                      <a:pt x="129959" y="562610"/>
                    </a:lnTo>
                    <a:lnTo>
                      <a:pt x="173278" y="562610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59918" y="605891"/>
                    </a:lnTo>
                    <a:lnTo>
                      <a:pt x="303237" y="605891"/>
                    </a:lnTo>
                    <a:lnTo>
                      <a:pt x="303237" y="562610"/>
                    </a:lnTo>
                    <a:close/>
                  </a:path>
                  <a:path w="520064" h="1082039">
                    <a:moveTo>
                      <a:pt x="303237" y="389509"/>
                    </a:moveTo>
                    <a:lnTo>
                      <a:pt x="259918" y="389509"/>
                    </a:lnTo>
                    <a:lnTo>
                      <a:pt x="259918" y="432790"/>
                    </a:lnTo>
                    <a:lnTo>
                      <a:pt x="303237" y="432790"/>
                    </a:lnTo>
                    <a:lnTo>
                      <a:pt x="303237" y="389509"/>
                    </a:lnTo>
                    <a:close/>
                  </a:path>
                  <a:path w="520064" h="1082039">
                    <a:moveTo>
                      <a:pt x="303237" y="259664"/>
                    </a:moveTo>
                    <a:lnTo>
                      <a:pt x="259918" y="259664"/>
                    </a:lnTo>
                    <a:lnTo>
                      <a:pt x="259918" y="302945"/>
                    </a:lnTo>
                    <a:lnTo>
                      <a:pt x="303237" y="302945"/>
                    </a:lnTo>
                    <a:lnTo>
                      <a:pt x="303237" y="259664"/>
                    </a:lnTo>
                    <a:close/>
                  </a:path>
                  <a:path w="520064" h="1082039">
                    <a:moveTo>
                      <a:pt x="303237" y="173113"/>
                    </a:moveTo>
                    <a:lnTo>
                      <a:pt x="259918" y="173113"/>
                    </a:lnTo>
                    <a:lnTo>
                      <a:pt x="259918" y="129832"/>
                    </a:lnTo>
                    <a:lnTo>
                      <a:pt x="216598" y="129832"/>
                    </a:lnTo>
                    <a:lnTo>
                      <a:pt x="216598" y="86563"/>
                    </a:ln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129959" y="129832"/>
                    </a:lnTo>
                    <a:lnTo>
                      <a:pt x="86639" y="129832"/>
                    </a:lnTo>
                    <a:lnTo>
                      <a:pt x="86639" y="173113"/>
                    </a:lnTo>
                    <a:lnTo>
                      <a:pt x="43319" y="173113"/>
                    </a:lnTo>
                    <a:lnTo>
                      <a:pt x="43319" y="259664"/>
                    </a:lnTo>
                    <a:lnTo>
                      <a:pt x="86639" y="259664"/>
                    </a:lnTo>
                    <a:lnTo>
                      <a:pt x="86639" y="216395"/>
                    </a:lnTo>
                    <a:lnTo>
                      <a:pt x="129959" y="216395"/>
                    </a:lnTo>
                    <a:lnTo>
                      <a:pt x="129959" y="173113"/>
                    </a:lnTo>
                    <a:lnTo>
                      <a:pt x="173278" y="173113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59918" y="216395"/>
                    </a:lnTo>
                    <a:lnTo>
                      <a:pt x="303237" y="216395"/>
                    </a:lnTo>
                    <a:lnTo>
                      <a:pt x="303237" y="173113"/>
                    </a:lnTo>
                    <a:close/>
                  </a:path>
                  <a:path w="520064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129832"/>
                    </a:lnTo>
                    <a:lnTo>
                      <a:pt x="303237" y="129832"/>
                    </a:lnTo>
                    <a:lnTo>
                      <a:pt x="303237" y="0"/>
                    </a:lnTo>
                    <a:close/>
                  </a:path>
                  <a:path w="520064" h="1082039">
                    <a:moveTo>
                      <a:pt x="346570" y="1038669"/>
                    </a:moveTo>
                    <a:lnTo>
                      <a:pt x="303250" y="1038669"/>
                    </a:lnTo>
                    <a:lnTo>
                      <a:pt x="303250" y="1081951"/>
                    </a:lnTo>
                    <a:lnTo>
                      <a:pt x="346570" y="1081951"/>
                    </a:lnTo>
                    <a:lnTo>
                      <a:pt x="346570" y="1038669"/>
                    </a:lnTo>
                    <a:close/>
                  </a:path>
                  <a:path w="520064" h="1082039">
                    <a:moveTo>
                      <a:pt x="346570" y="346227"/>
                    </a:moveTo>
                    <a:lnTo>
                      <a:pt x="303250" y="346227"/>
                    </a:lnTo>
                    <a:lnTo>
                      <a:pt x="303250" y="432777"/>
                    </a:lnTo>
                    <a:lnTo>
                      <a:pt x="346570" y="432777"/>
                    </a:lnTo>
                    <a:lnTo>
                      <a:pt x="346570" y="346227"/>
                    </a:lnTo>
                    <a:close/>
                  </a:path>
                  <a:path w="520064" h="1082039">
                    <a:moveTo>
                      <a:pt x="389890" y="779005"/>
                    </a:moveTo>
                    <a:lnTo>
                      <a:pt x="346570" y="779005"/>
                    </a:lnTo>
                    <a:lnTo>
                      <a:pt x="346570" y="822286"/>
                    </a:lnTo>
                    <a:lnTo>
                      <a:pt x="389890" y="822286"/>
                    </a:lnTo>
                    <a:lnTo>
                      <a:pt x="389890" y="779005"/>
                    </a:lnTo>
                    <a:close/>
                  </a:path>
                  <a:path w="520064" h="1082039">
                    <a:moveTo>
                      <a:pt x="433209" y="389509"/>
                    </a:moveTo>
                    <a:lnTo>
                      <a:pt x="389890" y="389509"/>
                    </a:lnTo>
                    <a:lnTo>
                      <a:pt x="389890" y="432790"/>
                    </a:lnTo>
                    <a:lnTo>
                      <a:pt x="433209" y="432790"/>
                    </a:lnTo>
                    <a:lnTo>
                      <a:pt x="433209" y="389509"/>
                    </a:lnTo>
                    <a:close/>
                  </a:path>
                  <a:path w="520064" h="1082039">
                    <a:moveTo>
                      <a:pt x="476529" y="476059"/>
                    </a:moveTo>
                    <a:lnTo>
                      <a:pt x="433209" y="476059"/>
                    </a:lnTo>
                    <a:lnTo>
                      <a:pt x="433209" y="562610"/>
                    </a:lnTo>
                    <a:lnTo>
                      <a:pt x="389890" y="562610"/>
                    </a:lnTo>
                    <a:lnTo>
                      <a:pt x="389890" y="476059"/>
                    </a:lnTo>
                    <a:lnTo>
                      <a:pt x="346570" y="476059"/>
                    </a:lnTo>
                    <a:lnTo>
                      <a:pt x="346570" y="519341"/>
                    </a:lnTo>
                    <a:lnTo>
                      <a:pt x="303250" y="519341"/>
                    </a:lnTo>
                    <a:lnTo>
                      <a:pt x="303250" y="735736"/>
                    </a:lnTo>
                    <a:lnTo>
                      <a:pt x="346570" y="735736"/>
                    </a:lnTo>
                    <a:lnTo>
                      <a:pt x="389890" y="735723"/>
                    </a:lnTo>
                    <a:lnTo>
                      <a:pt x="433209" y="735723"/>
                    </a:lnTo>
                    <a:lnTo>
                      <a:pt x="433209" y="865555"/>
                    </a:lnTo>
                    <a:lnTo>
                      <a:pt x="433209" y="908837"/>
                    </a:lnTo>
                    <a:lnTo>
                      <a:pt x="433209" y="952119"/>
                    </a:ln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lnTo>
                      <a:pt x="389890" y="865555"/>
                    </a:lnTo>
                    <a:lnTo>
                      <a:pt x="346570" y="865555"/>
                    </a:lnTo>
                    <a:lnTo>
                      <a:pt x="303250" y="865555"/>
                    </a:lnTo>
                    <a:lnTo>
                      <a:pt x="303250" y="952106"/>
                    </a:lnTo>
                    <a:lnTo>
                      <a:pt x="346570" y="952106"/>
                    </a:lnTo>
                    <a:lnTo>
                      <a:pt x="346570" y="995387"/>
                    </a:lnTo>
                    <a:lnTo>
                      <a:pt x="389890" y="995387"/>
                    </a:lnTo>
                    <a:lnTo>
                      <a:pt x="433209" y="995400"/>
                    </a:lnTo>
                    <a:lnTo>
                      <a:pt x="433209" y="1038669"/>
                    </a:lnTo>
                    <a:lnTo>
                      <a:pt x="389890" y="1038669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76529" y="1081951"/>
                    </a:lnTo>
                    <a:lnTo>
                      <a:pt x="476529" y="649173"/>
                    </a:lnTo>
                    <a:lnTo>
                      <a:pt x="433209" y="649173"/>
                    </a:lnTo>
                    <a:lnTo>
                      <a:pt x="433209" y="692442"/>
                    </a:lnTo>
                    <a:lnTo>
                      <a:pt x="389890" y="692442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433209" y="605891"/>
                    </a:lnTo>
                    <a:lnTo>
                      <a:pt x="476529" y="605891"/>
                    </a:lnTo>
                    <a:lnTo>
                      <a:pt x="476529" y="476059"/>
                    </a:lnTo>
                    <a:close/>
                  </a:path>
                  <a:path w="520064" h="1082039">
                    <a:moveTo>
                      <a:pt x="519849" y="346227"/>
                    </a:moveTo>
                    <a:lnTo>
                      <a:pt x="476529" y="346227"/>
                    </a:lnTo>
                    <a:lnTo>
                      <a:pt x="433209" y="346227"/>
                    </a:lnTo>
                    <a:lnTo>
                      <a:pt x="433209" y="389509"/>
                    </a:lnTo>
                    <a:lnTo>
                      <a:pt x="476529" y="389509"/>
                    </a:lnTo>
                    <a:lnTo>
                      <a:pt x="519849" y="389509"/>
                    </a:lnTo>
                    <a:lnTo>
                      <a:pt x="519849" y="346227"/>
                    </a:lnTo>
                    <a:close/>
                  </a:path>
                  <a:path w="520064" h="1082039">
                    <a:moveTo>
                      <a:pt x="519849" y="86563"/>
                    </a:moveTo>
                    <a:lnTo>
                      <a:pt x="476529" y="86563"/>
                    </a:lnTo>
                    <a:lnTo>
                      <a:pt x="433209" y="86563"/>
                    </a:lnTo>
                    <a:lnTo>
                      <a:pt x="433209" y="216408"/>
                    </a:lnTo>
                    <a:lnTo>
                      <a:pt x="476529" y="216408"/>
                    </a:lnTo>
                    <a:lnTo>
                      <a:pt x="519849" y="216408"/>
                    </a:lnTo>
                    <a:lnTo>
                      <a:pt x="519849" y="86563"/>
                    </a:lnTo>
                    <a:close/>
                  </a:path>
                  <a:path w="520064" h="1082039">
                    <a:moveTo>
                      <a:pt x="519849" y="0"/>
                    </a:moveTo>
                    <a:lnTo>
                      <a:pt x="476529" y="0"/>
                    </a:lnTo>
                    <a:lnTo>
                      <a:pt x="433209" y="0"/>
                    </a:lnTo>
                    <a:lnTo>
                      <a:pt x="389890" y="0"/>
                    </a:lnTo>
                    <a:lnTo>
                      <a:pt x="346570" y="0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433209" y="302945"/>
                    </a:lnTo>
                    <a:lnTo>
                      <a:pt x="476529" y="302945"/>
                    </a:lnTo>
                    <a:lnTo>
                      <a:pt x="519849" y="302945"/>
                    </a:lnTo>
                    <a:lnTo>
                      <a:pt x="519849" y="259664"/>
                    </a:lnTo>
                    <a:lnTo>
                      <a:pt x="476529" y="259664"/>
                    </a:lnTo>
                    <a:lnTo>
                      <a:pt x="433209" y="259664"/>
                    </a:lnTo>
                    <a:lnTo>
                      <a:pt x="389890" y="259664"/>
                    </a:lnTo>
                    <a:lnTo>
                      <a:pt x="389890" y="43281"/>
                    </a:lnTo>
                    <a:lnTo>
                      <a:pt x="433209" y="43281"/>
                    </a:lnTo>
                    <a:lnTo>
                      <a:pt x="476529" y="43281"/>
                    </a:lnTo>
                    <a:lnTo>
                      <a:pt x="519849" y="43281"/>
                    </a:lnTo>
                    <a:lnTo>
                      <a:pt x="51984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object 109">
              <a:extLst>
                <a:ext uri="{FF2B5EF4-FFF2-40B4-BE49-F238E27FC236}">
                  <a16:creationId xmlns="" xmlns:a16="http://schemas.microsoft.com/office/drawing/2014/main" id="{53FF79D3-EC9F-0CA3-DBAF-46B074D3185A}"/>
                </a:ext>
              </a:extLst>
            </p:cNvPr>
            <p:cNvSpPr/>
            <p:nvPr/>
          </p:nvSpPr>
          <p:spPr>
            <a:xfrm>
              <a:off x="2273579" y="548680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bject 110">
              <a:extLst>
                <a:ext uri="{FF2B5EF4-FFF2-40B4-BE49-F238E27FC236}">
                  <a16:creationId xmlns="" xmlns:a16="http://schemas.microsoft.com/office/drawing/2014/main" id="{CF9EFFCE-65DC-EEC7-99F1-1AA32A279F16}"/>
                </a:ext>
              </a:extLst>
            </p:cNvPr>
            <p:cNvSpPr/>
            <p:nvPr/>
          </p:nvSpPr>
          <p:spPr>
            <a:xfrm>
              <a:off x="2273579" y="5659920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111">
              <a:extLst>
                <a:ext uri="{FF2B5EF4-FFF2-40B4-BE49-F238E27FC236}">
                  <a16:creationId xmlns="" xmlns:a16="http://schemas.microsoft.com/office/drawing/2014/main" id="{B7C618C8-461A-4DD2-3A03-9C23307C414F}"/>
                </a:ext>
              </a:extLst>
            </p:cNvPr>
            <p:cNvSpPr/>
            <p:nvPr/>
          </p:nvSpPr>
          <p:spPr>
            <a:xfrm>
              <a:off x="2273579" y="5962865"/>
              <a:ext cx="43815" cy="130175"/>
            </a:xfrm>
            <a:custGeom>
              <a:avLst/>
              <a:gdLst/>
              <a:ahLst/>
              <a:cxnLst/>
              <a:rect l="l" t="t" r="r" b="b"/>
              <a:pathLst>
                <a:path w="43814" h="130175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130175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bject 112">
              <a:extLst>
                <a:ext uri="{FF2B5EF4-FFF2-40B4-BE49-F238E27FC236}">
                  <a16:creationId xmlns="" xmlns:a16="http://schemas.microsoft.com/office/drawing/2014/main" id="{5BCE0B23-331E-ABA0-C728-C5636BA5B9DF}"/>
                </a:ext>
              </a:extLst>
            </p:cNvPr>
            <p:cNvSpPr/>
            <p:nvPr/>
          </p:nvSpPr>
          <p:spPr>
            <a:xfrm>
              <a:off x="2316899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89889">
                  <a:moveTo>
                    <a:pt x="43319" y="86563"/>
                  </a:moveTo>
                  <a:lnTo>
                    <a:pt x="0" y="86563"/>
                  </a:lnTo>
                  <a:lnTo>
                    <a:pt x="0" y="216408"/>
                  </a:lnTo>
                  <a:lnTo>
                    <a:pt x="43319" y="216408"/>
                  </a:lnTo>
                  <a:lnTo>
                    <a:pt x="43319" y="86563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bject 113">
              <a:extLst>
                <a:ext uri="{FF2B5EF4-FFF2-40B4-BE49-F238E27FC236}">
                  <a16:creationId xmlns="" xmlns:a16="http://schemas.microsoft.com/office/drawing/2014/main" id="{E2802833-1A90-472A-750F-68580BB90CB4}"/>
                </a:ext>
              </a:extLst>
            </p:cNvPr>
            <p:cNvSpPr/>
            <p:nvPr/>
          </p:nvSpPr>
          <p:spPr>
            <a:xfrm>
              <a:off x="2316899" y="5486806"/>
              <a:ext cx="43815" cy="346710"/>
            </a:xfrm>
            <a:custGeom>
              <a:avLst/>
              <a:gdLst/>
              <a:ahLst/>
              <a:cxnLst/>
              <a:rect l="l" t="t" r="r" b="b"/>
              <a:pathLst>
                <a:path w="43814" h="346710">
                  <a:moveTo>
                    <a:pt x="43319" y="302945"/>
                  </a:moveTo>
                  <a:lnTo>
                    <a:pt x="0" y="302945"/>
                  </a:lnTo>
                  <a:lnTo>
                    <a:pt x="0" y="346227"/>
                  </a:lnTo>
                  <a:lnTo>
                    <a:pt x="43319" y="346227"/>
                  </a:lnTo>
                  <a:lnTo>
                    <a:pt x="43319" y="302945"/>
                  </a:lnTo>
                  <a:close/>
                </a:path>
                <a:path w="43814" h="346710">
                  <a:moveTo>
                    <a:pt x="43319" y="216382"/>
                  </a:moveTo>
                  <a:lnTo>
                    <a:pt x="0" y="216382"/>
                  </a:lnTo>
                  <a:lnTo>
                    <a:pt x="0" y="259664"/>
                  </a:lnTo>
                  <a:lnTo>
                    <a:pt x="43319" y="259664"/>
                  </a:lnTo>
                  <a:lnTo>
                    <a:pt x="43319" y="216382"/>
                  </a:lnTo>
                  <a:close/>
                </a:path>
                <a:path w="43814" h="346710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34671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bject 114">
              <a:extLst>
                <a:ext uri="{FF2B5EF4-FFF2-40B4-BE49-F238E27FC236}">
                  <a16:creationId xmlns="" xmlns:a16="http://schemas.microsoft.com/office/drawing/2014/main" id="{7E381548-FC31-853F-1578-1F9378F39A6B}"/>
                </a:ext>
              </a:extLst>
            </p:cNvPr>
            <p:cNvSpPr/>
            <p:nvPr/>
          </p:nvSpPr>
          <p:spPr>
            <a:xfrm>
              <a:off x="2316899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bject 115">
              <a:extLst>
                <a:ext uri="{FF2B5EF4-FFF2-40B4-BE49-F238E27FC236}">
                  <a16:creationId xmlns="" xmlns:a16="http://schemas.microsoft.com/office/drawing/2014/main" id="{A1E7310D-4A4E-8C0F-1FB9-722402658277}"/>
                </a:ext>
              </a:extLst>
            </p:cNvPr>
            <p:cNvSpPr/>
            <p:nvPr/>
          </p:nvSpPr>
          <p:spPr>
            <a:xfrm>
              <a:off x="2360218" y="501074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ject 116">
              <a:extLst>
                <a:ext uri="{FF2B5EF4-FFF2-40B4-BE49-F238E27FC236}">
                  <a16:creationId xmlns="" xmlns:a16="http://schemas.microsoft.com/office/drawing/2014/main" id="{BE252392-38AB-94D5-3976-3FB9F21CDCF8}"/>
                </a:ext>
              </a:extLst>
            </p:cNvPr>
            <p:cNvSpPr/>
            <p:nvPr/>
          </p:nvSpPr>
          <p:spPr>
            <a:xfrm>
              <a:off x="2360218" y="5270411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bject 117">
              <a:extLst>
                <a:ext uri="{FF2B5EF4-FFF2-40B4-BE49-F238E27FC236}">
                  <a16:creationId xmlns="" xmlns:a16="http://schemas.microsoft.com/office/drawing/2014/main" id="{D25C722E-475C-F512-C604-C2B01050859C}"/>
                </a:ext>
              </a:extLst>
            </p:cNvPr>
            <p:cNvSpPr/>
            <p:nvPr/>
          </p:nvSpPr>
          <p:spPr>
            <a:xfrm>
              <a:off x="2360218" y="540025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bject 118">
              <a:extLst>
                <a:ext uri="{FF2B5EF4-FFF2-40B4-BE49-F238E27FC236}">
                  <a16:creationId xmlns="" xmlns:a16="http://schemas.microsoft.com/office/drawing/2014/main" id="{851C6D72-0005-78A8-3492-992D6CD84B32}"/>
                </a:ext>
              </a:extLst>
            </p:cNvPr>
            <p:cNvSpPr/>
            <p:nvPr/>
          </p:nvSpPr>
          <p:spPr>
            <a:xfrm>
              <a:off x="2360218" y="5530088"/>
              <a:ext cx="43815" cy="303530"/>
            </a:xfrm>
            <a:custGeom>
              <a:avLst/>
              <a:gdLst/>
              <a:ahLst/>
              <a:cxnLst/>
              <a:rect l="l" t="t" r="r" b="b"/>
              <a:pathLst>
                <a:path w="43814" h="30352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03529">
                  <a:moveTo>
                    <a:pt x="43319" y="173101"/>
                  </a:moveTo>
                  <a:lnTo>
                    <a:pt x="0" y="173101"/>
                  </a:lnTo>
                  <a:lnTo>
                    <a:pt x="0" y="216382"/>
                  </a:lnTo>
                  <a:lnTo>
                    <a:pt x="43319" y="216382"/>
                  </a:lnTo>
                  <a:lnTo>
                    <a:pt x="43319" y="173101"/>
                  </a:lnTo>
                  <a:close/>
                </a:path>
                <a:path w="43814" h="303529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30352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ject 119">
              <a:extLst>
                <a:ext uri="{FF2B5EF4-FFF2-40B4-BE49-F238E27FC236}">
                  <a16:creationId xmlns="" xmlns:a16="http://schemas.microsoft.com/office/drawing/2014/main" id="{EEA67CEF-20DF-4F23-804D-FE666A1E01F8}"/>
                </a:ext>
              </a:extLst>
            </p:cNvPr>
            <p:cNvSpPr/>
            <p:nvPr/>
          </p:nvSpPr>
          <p:spPr>
            <a:xfrm>
              <a:off x="2360218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bject 120">
              <a:extLst>
                <a:ext uri="{FF2B5EF4-FFF2-40B4-BE49-F238E27FC236}">
                  <a16:creationId xmlns="" xmlns:a16="http://schemas.microsoft.com/office/drawing/2014/main" id="{EC70D967-4EB0-DF9B-6A22-DC5CAA91A156}"/>
                </a:ext>
              </a:extLst>
            </p:cNvPr>
            <p:cNvSpPr/>
            <p:nvPr/>
          </p:nvSpPr>
          <p:spPr>
            <a:xfrm>
              <a:off x="2403538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121">
              <a:extLst>
                <a:ext uri="{FF2B5EF4-FFF2-40B4-BE49-F238E27FC236}">
                  <a16:creationId xmlns="" xmlns:a16="http://schemas.microsoft.com/office/drawing/2014/main" id="{02252350-461A-0485-220E-007B682AE9F7}"/>
                </a:ext>
              </a:extLst>
            </p:cNvPr>
            <p:cNvSpPr/>
            <p:nvPr/>
          </p:nvSpPr>
          <p:spPr>
            <a:xfrm>
              <a:off x="2403538" y="5530088"/>
              <a:ext cx="43815" cy="433070"/>
            </a:xfrm>
            <a:custGeom>
              <a:avLst/>
              <a:gdLst/>
              <a:ahLst/>
              <a:cxnLst/>
              <a:rect l="l" t="t" r="r" b="b"/>
              <a:pathLst>
                <a:path w="43814" h="433070">
                  <a:moveTo>
                    <a:pt x="43319" y="346214"/>
                  </a:moveTo>
                  <a:lnTo>
                    <a:pt x="0" y="346214"/>
                  </a:lnTo>
                  <a:lnTo>
                    <a:pt x="0" y="432765"/>
                  </a:lnTo>
                  <a:lnTo>
                    <a:pt x="43319" y="432765"/>
                  </a:lnTo>
                  <a:lnTo>
                    <a:pt x="43319" y="346214"/>
                  </a:lnTo>
                  <a:close/>
                </a:path>
                <a:path w="43814" h="433070">
                  <a:moveTo>
                    <a:pt x="43319" y="129832"/>
                  </a:moveTo>
                  <a:lnTo>
                    <a:pt x="0" y="129832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129832"/>
                  </a:lnTo>
                  <a:close/>
                </a:path>
                <a:path w="43814" h="43307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bject 122">
              <a:extLst>
                <a:ext uri="{FF2B5EF4-FFF2-40B4-BE49-F238E27FC236}">
                  <a16:creationId xmlns="" xmlns:a16="http://schemas.microsoft.com/office/drawing/2014/main" id="{48628077-DB20-A016-C60D-3B853B7B8AE8}"/>
                </a:ext>
              </a:extLst>
            </p:cNvPr>
            <p:cNvSpPr/>
            <p:nvPr/>
          </p:nvSpPr>
          <p:spPr>
            <a:xfrm>
              <a:off x="2403538" y="604941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8C8CB9E-EBAE-7CCC-4A57-CBCEB014E4AA}"/>
              </a:ext>
            </a:extLst>
          </p:cNvPr>
          <p:cNvSpPr txBox="1"/>
          <p:nvPr/>
        </p:nvSpPr>
        <p:spPr>
          <a:xfrm>
            <a:off x="8355140" y="4411553"/>
            <a:ext cx="3527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Агентство по привлечению инвестиций Самарской области</a:t>
            </a:r>
          </a:p>
          <a:p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 (800) 505 90 36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 (846) 375 03 05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info@investinsamara.ru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370307F6-5D5E-5796-6929-7A6350962CFB}"/>
              </a:ext>
            </a:extLst>
          </p:cNvPr>
          <p:cNvSpPr txBox="1"/>
          <p:nvPr/>
        </p:nvSpPr>
        <p:spPr>
          <a:xfrm>
            <a:off x="2554026" y="4417063"/>
            <a:ext cx="3527426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QR-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код ссылка на сайт</a:t>
            </a:r>
          </a:p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униципального образования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3C3E6C08-6A61-524D-B2C7-376AAAF57D5B}"/>
              </a:ext>
            </a:extLst>
          </p:cNvPr>
          <p:cNvSpPr txBox="1"/>
          <p:nvPr/>
        </p:nvSpPr>
        <p:spPr>
          <a:xfrm>
            <a:off x="2522562" y="1599455"/>
            <a:ext cx="3949660" cy="238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Глава ОМС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Анатолий Иванович Екамасов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Номер телефона: 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(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84655) 2-18-05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Факс:(84655) 2-11-72</a:t>
            </a:r>
            <a:endParaRPr lang="ru-RU" sz="1400" dirty="0">
              <a:ea typeface="Calibri"/>
              <a:cs typeface="Times New Roman"/>
            </a:endParaRPr>
          </a:p>
          <a:p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Адрес электронной почты: </a:t>
            </a:r>
            <a:r>
              <a:rPr lang="en-US" sz="1600" u="sng" dirty="0">
                <a:hlinkClick r:id="rId16"/>
              </a:rPr>
              <a:t>www</a:t>
            </a:r>
            <a:r>
              <a:rPr lang="ru-RU" sz="1600" u="sng" dirty="0">
                <a:hlinkClick r:id="rId16"/>
              </a:rPr>
              <a:t>.</a:t>
            </a:r>
            <a:r>
              <a:rPr lang="en-US" sz="1600" u="sng" dirty="0" err="1">
                <a:hlinkClick r:id="rId16"/>
              </a:rPr>
              <a:t>sergievsk</a:t>
            </a:r>
            <a:r>
              <a:rPr lang="ru-RU" sz="1600" u="sng" dirty="0">
                <a:hlinkClick r:id="rId16"/>
              </a:rPr>
              <a:t>.</a:t>
            </a:r>
            <a:r>
              <a:rPr lang="en-US" sz="1600" u="sng" dirty="0">
                <a:hlinkClick r:id="rId16"/>
              </a:rPr>
              <a:t>ru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object 34">
            <a:extLst>
              <a:ext uri="{FF2B5EF4-FFF2-40B4-BE49-F238E27FC236}">
                <a16:creationId xmlns="" xmlns:a16="http://schemas.microsoft.com/office/drawing/2014/main" id="{63EB6339-BF02-4B0F-89DB-BCD536F6D14C}"/>
              </a:ext>
            </a:extLst>
          </p:cNvPr>
          <p:cNvSpPr txBox="1"/>
          <p:nvPr/>
        </p:nvSpPr>
        <p:spPr>
          <a:xfrm>
            <a:off x="9143293" y="490967"/>
            <a:ext cx="2285698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Сергиевский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Прямоугольник 93">
            <a:extLst>
              <a:ext uri="{FF2B5EF4-FFF2-40B4-BE49-F238E27FC236}">
                <a16:creationId xmlns="" xmlns:a16="http://schemas.microsoft.com/office/drawing/2014/main" id="{857C717E-7602-4F20-83C2-90D766E530F2}"/>
              </a:ext>
            </a:extLst>
          </p:cNvPr>
          <p:cNvSpPr/>
          <p:nvPr/>
        </p:nvSpPr>
        <p:spPr>
          <a:xfrm>
            <a:off x="469932" y="1370187"/>
            <a:ext cx="1954092" cy="24858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i="1" dirty="0"/>
              <a:t>ФОТО Главы ОМС</a:t>
            </a:r>
          </a:p>
        </p:txBody>
      </p:sp>
      <p:pic>
        <p:nvPicPr>
          <p:cNvPr id="9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749" y="289641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2" descr="D:\П А С П О Р Т А\Инвестиционный паспорт 2020-2021\Ekamasov 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32" y="1382598"/>
            <a:ext cx="1954092" cy="24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http://qrcoder.ru/code/?http%3A%2F%2Fwww.sergievsk.ru%2Fekonomika%2Foffers&amp;4&amp;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72" y="4261894"/>
            <a:ext cx="2194452" cy="21944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367398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РЕСУРСНО-СЫРЬЕВОЙ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BB150C80-1A2C-4834-A97D-6086F25256E1}"/>
              </a:ext>
            </a:extLst>
          </p:cNvPr>
          <p:cNvSpPr txBox="1"/>
          <p:nvPr/>
        </p:nvSpPr>
        <p:spPr>
          <a:xfrm>
            <a:off x="154380" y="1237471"/>
            <a:ext cx="1195505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 Полезные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ископаемые: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 минеральными ресурсами. В недрах района имеется нефть и газ, что является одним из важных факторов развития его экономики.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залежи природных строительных материалов: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строительного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камня,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известняка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доломитов, гипса, гравия, мела, песка,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глины. Гидроминеральные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 района: лечебная серная грязь, серные воды,  которые используются в лечебных целях санаторием «Сергиевские минеральные воды». Ряд минеральных водоемов за их уникальность выделены как памятники природы. Наибольший научный и практический интерес представляют озера Серное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Голубое.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Рекреационные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(национальные парки, памятники природы, заповедники, заказники, санатории, зоны отдыха):	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Сергиевского района находится 10 памятников природы (особо охраняемые природные территории) регионального значения. 	</a:t>
            </a: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Голубое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карстовую воронку, заполненную водой, поступающей из мощных глубинных сероводородных источников. Наличие сернистых соединений обуславливает интенсивную изумрудно-голубую окраску воды. Глубина озера достигает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метров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Гора Высокая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останец. Сложена она  известняковыми мергелями и красными глинами. На юго-западном склоне ее встречаются раковины морских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брахипоид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живших в здешних морях более 160 млн. лет назад. Высота горы около 100 метров.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Серноводская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пещера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–геологический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памятник. Расположена на склоне с многочисленными карстовыми воронками. Главный вход имеет протяженность 7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метров.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Предполагается, что на глубине примерно 70 метров находится «подвальный» этаж пещеры. Примерно  на этой глубине нефтяниками отмечаются обширные карстовые пустоты.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Серноводский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шихан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ботанический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природы с 1988 г.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расположены формации каменистой, настоящей луговой, кустарниковой степи с фрагментами широколиственных лесов.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произрастают сибирские, европейские, восточно-европейские, эндемичные и реликтовые виды  растений.	</a:t>
            </a: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Серное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озеро – это остаток пруда, вырытого по указанию Петра 1 в 1703 году для добывания серы. Сульфатно-кальциевые соли  и сероводород делают воду целебной. Наличие сероводорода объясняется содержанием в воде (цвет бирюзовый) диатомовых и сине-зеленых водорослей, пурпурных и зеленых бактерий, которые образуют на дне темно-зеленую пленку. Отмирая и смешиваясь с минеральными веществами элементы микрофлоры образуют ценнейшую лечебную грязь.	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Студеный ключ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представляет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собой небольшой пруд, питающийся двумя мощными источниками, выбивающимися из толщи пермских известняков. Вода в них пресная, холодная. В зимнее время пруд замерзает только у берегов. Глубина около 1,5 метров. В настоящее время Студеный ключ питает водой пруды, расположенные неподалеку рыбопитомника, где выращивается форель, живущая исключительно в чистой пресной воде.	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Серебристые тополя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ботанический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природы.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посадки серебристого тополя в пойме реки Сок, произведенные в 1925 году.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Горная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степь на ручье Казачка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Высокий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южный берег р. Казачки, против бывшего поселка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Губинки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15 км от 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Сергиевск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Представлен известковым бугром, заросшим редкостными травами-реликтами, такими как василек Маршала,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бурачек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Ленский, хвойник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двухколосовый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кожечник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краснокорень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чабрец и другие.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Нефтяной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овраг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комплексный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природы. Живописная балка, заросшая осокой и ивой. В балке имеется источник, из которого бьет целебная серная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ефтяной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овраг является живой страницей трудной истории добычи черного золота.	</a:t>
            </a:r>
          </a:p>
          <a:p>
            <a:pPr algn="just"/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Якушкинские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источники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водный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природы. Представляют собой различной мощности источники сероводородной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воды.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района  имеется ландшафтный заказник «Сергиевские минеральные воды», куда входят санаторий «Сергиевские минеральные воды» и прилегающие к нему территории. Санаторий расположен в 120 км от Самары, в 12 км от райцентра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Сергиевск.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достопримечательностью является Серное озеро. Вода минеральных водоемов отличается высокой минерализацией и жесткостью, а также значительным содержанием сероводорода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996F8FB1-DB92-4114-8B7D-91065B7CAF74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59AB7D96-537D-4C35-A34A-F28CA261398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67542C28-2E90-48BC-8C96-2FF1D3FECA6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B0FFC844-E4E9-42FA-A294-05782404047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F42F5336-003B-4CB9-B820-5F7EC9D9CD0C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32A08E02-0070-4463-8CAF-7C6359D1274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5C181E2A-5AF9-40EA-9485-95EF00C403A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84C811B8-28DB-4AA7-BF18-CF47C707F49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572EC1E2-8D29-42AD-8392-B1F85629D31C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C1227EC5-4DF7-4C68-A477-FEC53AAE3B7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8E014753-DDC5-4871-8899-017F7BE640FE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68DCC96E-2A08-45AB-A560-C3CCF67D9D08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459E4DC0-BD34-4C4F-9C2F-D99E3C5B969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A4347E3A-2A6B-4E5D-9485-58CAE446166D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C4A1EBE8-3DFC-4AFA-8D05-8F762F703418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53B51C05-56C0-45FC-8F8E-6CF060FC607D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21ABF3A7-13D5-4F01-AC4B-B5DB56D9D465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057B7C77-D66C-45E7-BF6C-4A4CC220A99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BEDFF433-69E5-405B-985D-C12720F736E6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CB640F8F-9D55-44D0-A391-F3A1600E408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DA115763-BA2B-4781-B5BE-0232F496B72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1912DC7E-9CED-4640-A5EE-489F618E880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B932A438-0903-4E29-A73A-CAD60C7B815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97328D8A-BD0F-43D4-89F3-6C098D240A38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93CF21AB-65EC-4FD1-BA50-9FF60270EC34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745770D7-440C-4147-A3F4-5E35E274493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89CC25AD-231B-485D-9F2E-23602208E50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92E4C73F-83E0-4DDB-A1C8-5E0E20FD234B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A27894F7-8316-48F9-A4FB-3DA85D5695B6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B35138AF-90B3-4EDC-9C27-F51CDDDEDF57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="" xmlns:a16="http://schemas.microsoft.com/office/drawing/2014/main" id="{F410B10C-D876-4D28-90A2-E4A4E84955D5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093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402578" y="648735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353024"/>
            <a:ext cx="8748825" cy="536044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ПОТЕНЦИАЛ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1993D1A9-E626-4A6C-9C60-968BCDCAC4DC}"/>
              </a:ext>
            </a:extLst>
          </p:cNvPr>
          <p:cNvSpPr txBox="1"/>
          <p:nvPr/>
        </p:nvSpPr>
        <p:spPr>
          <a:xfrm>
            <a:off x="318977" y="1196427"/>
            <a:ext cx="1142852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</a:rPr>
              <a:t>На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</a:rPr>
              <a:t>01.01.2023</a:t>
            </a:r>
            <a:r>
              <a:rPr lang="ru-RU" sz="1200" dirty="0" smtClean="0">
                <a:latin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</a:rPr>
              <a:t>г. сеть образовательных учреждений на территории района составила </a:t>
            </a:r>
            <a:r>
              <a:rPr lang="ru-RU" sz="1200" b="1" dirty="0" smtClean="0">
                <a:latin typeface="Times New Roman" pitchFamily="18" charset="0"/>
              </a:rPr>
              <a:t>21 школа</a:t>
            </a:r>
            <a:r>
              <a:rPr lang="ru-RU" sz="1200" dirty="0" smtClean="0">
                <a:latin typeface="Times New Roman" pitchFamily="18" charset="0"/>
              </a:rPr>
              <a:t>, </a:t>
            </a:r>
            <a:r>
              <a:rPr lang="ru-RU" sz="1200" dirty="0">
                <a:latin typeface="Times New Roman" pitchFamily="18" charset="0"/>
              </a:rPr>
              <a:t>из них со статусом юридического лица – </a:t>
            </a:r>
            <a:r>
              <a:rPr lang="ru-RU" sz="1200" dirty="0" smtClean="0">
                <a:latin typeface="Times New Roman" pitchFamily="18" charset="0"/>
              </a:rPr>
              <a:t>15 </a:t>
            </a:r>
            <a:r>
              <a:rPr lang="ru-RU" sz="1200" dirty="0">
                <a:latin typeface="Times New Roman" pitchFamily="18" charset="0"/>
              </a:rPr>
              <a:t>ед., филиалов – </a:t>
            </a:r>
            <a:r>
              <a:rPr lang="ru-RU" sz="1200" dirty="0" smtClean="0">
                <a:latin typeface="Times New Roman" pitchFamily="18" charset="0"/>
              </a:rPr>
              <a:t>6 </a:t>
            </a:r>
            <a:r>
              <a:rPr lang="ru-RU" sz="1200" dirty="0">
                <a:latin typeface="Times New Roman" pitchFamily="18" charset="0"/>
              </a:rPr>
              <a:t>ед</a:t>
            </a:r>
            <a:r>
              <a:rPr lang="ru-RU" sz="1200" dirty="0" smtClean="0">
                <a:latin typeface="Times New Roman" pitchFamily="18" charset="0"/>
              </a:rPr>
              <a:t>.</a:t>
            </a:r>
            <a:endParaRPr lang="ru-RU" sz="1200" b="1" dirty="0" smtClean="0">
              <a:latin typeface="Times New Roman" pitchFamily="18" charset="0"/>
            </a:endParaRPr>
          </a:p>
          <a:p>
            <a:pPr algn="just"/>
            <a:endParaRPr lang="ru-RU" sz="1200" b="1" dirty="0" smtClean="0">
              <a:latin typeface="Times New Roman" pitchFamily="18" charset="0"/>
            </a:endParaRPr>
          </a:p>
          <a:p>
            <a:pPr algn="just"/>
            <a:r>
              <a:rPr lang="ru-RU" sz="1200" b="1" dirty="0" smtClean="0">
                <a:latin typeface="Times New Roman" pitchFamily="18" charset="0"/>
              </a:rPr>
              <a:t>Государственное </a:t>
            </a:r>
            <a:r>
              <a:rPr lang="ru-RU" sz="1200" b="1" dirty="0">
                <a:latin typeface="Times New Roman" pitchFamily="18" charset="0"/>
              </a:rPr>
              <a:t>бюджетное образовательное учреждение среднего профессионального образования Сергиевский губернский техникум с. Сергиевск. </a:t>
            </a:r>
          </a:p>
          <a:p>
            <a:pPr algn="just"/>
            <a:r>
              <a:rPr lang="ru-RU" sz="1200" dirty="0">
                <a:latin typeface="Times New Roman" pitchFamily="18" charset="0"/>
              </a:rPr>
              <a:t>В техникуме реализуются 10 образовательных </a:t>
            </a:r>
            <a:r>
              <a:rPr lang="ru-RU" sz="1200" dirty="0" smtClean="0">
                <a:latin typeface="Times New Roman" pitchFamily="18" charset="0"/>
              </a:rPr>
              <a:t>программ.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ашинист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дорожных и строительных машин, 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астер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производства, ветеринария, кинология,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ксплуатация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ремонт сельскохозяйственной техники и оборудования, 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равоохранительная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(Юрист), д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ошкольное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образование, 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реподавание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начальных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классах. </a:t>
            </a:r>
          </a:p>
          <a:p>
            <a:pPr algn="just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Заочное обучение в техникуме проходит 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основе на базе среднего общего образования (11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классов): </a:t>
            </a:r>
          </a:p>
          <a:p>
            <a:pPr algn="just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ремонт сельскохозяйственной техники и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квалификация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Техник-механик;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по программе углубленной подготовки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Квалификация: Воспитатель детей дошкольного возраста 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Преподавание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начальных классах по программе углубленной подготовки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Учитель начальных классов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бухгалтерский учёт (по отраслям)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Квалификация: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Бухгалтер.</a:t>
            </a:r>
            <a:endParaRPr lang="ru-RU" sz="1200" dirty="0">
              <a:latin typeface="Times New Roman" pitchFamily="18" charset="0"/>
            </a:endParaRPr>
          </a:p>
          <a:p>
            <a:pPr algn="just"/>
            <a:endParaRPr lang="ru-RU" sz="1200" dirty="0" smtClean="0">
              <a:latin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</a:rPr>
              <a:t>В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</a:rPr>
              <a:t>2022/2023</a:t>
            </a:r>
            <a:r>
              <a:rPr lang="ru-RU" sz="1200" dirty="0" smtClean="0">
                <a:latin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</a:rPr>
              <a:t>учебном году обучались </a:t>
            </a:r>
            <a:r>
              <a:rPr lang="ru-RU" sz="1200" dirty="0" smtClean="0">
                <a:latin typeface="Times New Roman" pitchFamily="18" charset="0"/>
              </a:rPr>
              <a:t>787 </a:t>
            </a:r>
            <a:r>
              <a:rPr lang="ru-RU" sz="1200" dirty="0">
                <a:latin typeface="Times New Roman" pitchFamily="18" charset="0"/>
              </a:rPr>
              <a:t>чел. по очной и очно-заочной формам обучения: </a:t>
            </a:r>
            <a:endParaRPr lang="ru-RU" sz="1200" dirty="0" smtClean="0">
              <a:latin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</a:rPr>
              <a:t>633 </a:t>
            </a:r>
            <a:r>
              <a:rPr lang="ru-RU" sz="1200" dirty="0">
                <a:latin typeface="Times New Roman" pitchFamily="18" charset="0"/>
              </a:rPr>
              <a:t>чел. – по программам среднего профессионального образования (СПО), </a:t>
            </a:r>
            <a:endParaRPr lang="ru-RU" sz="1200" dirty="0" smtClean="0">
              <a:latin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</a:rPr>
              <a:t>125 </a:t>
            </a:r>
            <a:r>
              <a:rPr lang="ru-RU" sz="1200" dirty="0">
                <a:latin typeface="Times New Roman" pitchFamily="18" charset="0"/>
              </a:rPr>
              <a:t>чел.–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программам подготовки квалифицированных рабочих 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служащих</a:t>
            </a:r>
            <a:r>
              <a:rPr lang="ru-RU" sz="1200" dirty="0" smtClean="0">
                <a:latin typeface="Times New Roman" pitchFamily="18" charset="0"/>
              </a:rPr>
              <a:t>. </a:t>
            </a:r>
            <a:endParaRPr lang="ru-RU" sz="1200" dirty="0">
              <a:latin typeface="Times New Roman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36935FE8-B426-4505-9319-A3C7A6C4D2B8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1B136828-E634-4168-B691-4047DEEE7E1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2D5571F1-BA69-4B7F-831F-F3C2F0B542FC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95B65261-9CE7-4907-94DC-D3993B361E4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7710F683-B86E-4C31-B9FF-2C64BDCF259C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2AAD6EAF-BF06-4B5F-AFCE-7DB6590C6A96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E9FDE1DE-457B-42F5-83BF-3A761617D22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E9CBDC72-5D78-476C-B556-56012E7D74D5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667AA36E-5717-47B2-A1F6-AB3E9C2707D7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39C93A59-CE09-4062-8BF3-3EF07F1BEF1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B5C5141E-D7EB-4AE7-8A9B-C148A61780FB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B6E145E2-AFA4-4D2C-9E28-29BDA91C98D5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27A0F2D6-E2EB-41E5-B5A3-C09BE559C807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1525EEE0-AD70-46C1-B091-0F3F49CC7E5B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B8250306-A581-4B0A-A5AE-6FFD88EE3B3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C989A64B-C8A6-4D3A-9DF7-6A2D0416CA0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75D98639-9D8F-4550-BBB1-6EC2D157F486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2C9350BF-D2F0-4725-A2D2-68B43BC67C53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501882F2-78AC-4451-B7BD-DB1B932C3B8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96D96FA0-0087-461F-9F02-9375554D99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78047F55-E839-4311-A27D-60DB72717C0B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5F0BC8E5-F13F-41A1-A181-C7612B472F79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068EE01B-6537-4D30-ACB7-383C8D859F6C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F47721FF-41A9-441A-AE59-29B9F4D0686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E6B1C405-9469-4EAB-BE62-BAB2027E6D8B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B259320D-0515-4D4D-B55B-67D8ECD47CA7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1ED1A529-EC8F-4CF2-955A-285610BEBB2B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2AE618B4-9509-4E40-9E40-19BF3EA13812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1A461D92-7E1D-40EB-95E8-46E78180FB0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9A2D2627-D4DB-4FAA-8243-71F1C91A8E3F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="" xmlns:a16="http://schemas.microsoft.com/office/drawing/2014/main" id="{5347BFC9-DD55-4A2D-B9DF-31DD70535395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7" y="4369257"/>
            <a:ext cx="2917925" cy="2075725"/>
          </a:xfrm>
          <a:prstGeom prst="rect">
            <a:avLst/>
          </a:prstGeom>
          <a:ln>
            <a:solidFill>
              <a:srgbClr val="3B812F"/>
            </a:solidFill>
          </a:ln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543" y="4411630"/>
            <a:ext cx="3041124" cy="2075725"/>
          </a:xfrm>
          <a:prstGeom prst="rect">
            <a:avLst/>
          </a:prstGeom>
          <a:ln>
            <a:solidFill>
              <a:srgbClr val="3B812F"/>
            </a:solidFill>
          </a:ln>
        </p:spPr>
      </p:pic>
      <p:pic>
        <p:nvPicPr>
          <p:cNvPr id="75" name="Picture 8" descr="Kinel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397738" y="4411627"/>
            <a:ext cx="2929381" cy="2075725"/>
          </a:xfrm>
          <a:prstGeom prst="rect">
            <a:avLst/>
          </a:prstGeom>
          <a:noFill/>
          <a:ln w="9525">
            <a:solidFill>
              <a:srgbClr val="3B812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4636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04652" y="1156922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ЭКОНОМИЧЕСКОЕ РАЗВИТИЕ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АНАЛИЗ ДЕЛОВОЙ АКТИВНОСТИ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2A323612-7DF9-4846-AE8E-618FA3841312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C37365B9-1CF8-4082-96CF-86C1886A42B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D72F2C17-315D-4A09-966C-576C84AAFE9B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E374B04A-3F39-4B53-9EC2-67D9CF2BB70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45F019FE-30A3-482C-9F40-F6F86E09D08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EE9BC837-5AE4-4728-BC8E-95109EBC193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87CE25F2-E11D-4CE4-833E-30123F2B7C6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85095680-00EE-4514-8A26-F459BD0A9D8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16657EEF-68DD-4673-B59C-8D98DDDAC9B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E2B906FB-3239-4093-B612-2F133655587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45E4D822-E4EE-42A4-9505-7CADF3215FC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8FB446F1-177A-48C7-AA68-20EF8DDC4FE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9EE4F620-34BF-48A9-A1B7-621B84AFD77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CDDA9A53-9881-492C-B7F1-A1F1E19D884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51B2D008-2757-4F0E-9409-F14F9A4FB0A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48C1DAE6-AA06-4ABF-A2CF-FE0A1AC7EE5D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A3C765B8-4078-4139-8175-97ED205DC3A7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7FDED403-4A29-4502-BF24-D4606E10D27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FE0AD794-F979-4403-930C-178E478F025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0157E4B7-0739-4DF8-B0F4-31EF0B6D671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3BA45B2A-3BB5-4086-9D5C-94D3203BE7B8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3DD37EBF-F8AF-401B-ACBA-796C367A4DB9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DD75AFA1-20B6-4588-932F-FF6A8F03AE9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4CCD21D6-EC17-40B5-9405-13B79B97588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95351AF8-95C2-4DB9-BAA6-EBD67A2730EE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AAC35899-E85D-4BCD-829F-E7D87A07183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7E1FF31D-6891-4B9C-95A9-7DCF9D37B6E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C3720EBB-6734-4891-B249-6ABFA13D530B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F67DD475-2D83-491B-8A95-461853121FAD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CADFE0C7-6619-499A-899E-7F6382547D3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="" xmlns:a16="http://schemas.microsoft.com/office/drawing/2014/main" id="{0F3CF906-734B-457F-83D9-73E21F9A31E4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59456" y="1118149"/>
            <a:ext cx="45745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Times New Roman" pitchFamily="18" charset="0"/>
              </a:rPr>
              <a:t>Крупные агропромышленные предприятия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4729" y="1381436"/>
            <a:ext cx="5404021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</a:pPr>
            <a:r>
              <a:rPr lang="ru-RU" sz="1200" kern="0" dirty="0" smtClean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sz="1200" kern="0" dirty="0">
                <a:solidFill>
                  <a:srgbClr val="000000"/>
                </a:solidFill>
                <a:latin typeface="Times New Roman" pitchFamily="18" charset="0"/>
              </a:rPr>
              <a:t>А</a:t>
            </a:r>
            <a:r>
              <a:rPr lang="ru-RU" sz="1200" kern="0" dirty="0" smtClean="0">
                <a:solidFill>
                  <a:srgbClr val="000000"/>
                </a:solidFill>
                <a:latin typeface="Times New Roman" pitchFamily="18" charset="0"/>
              </a:rPr>
              <a:t>грохолдинг </a:t>
            </a:r>
            <a:r>
              <a:rPr lang="ru-RU" sz="1200" kern="0" dirty="0">
                <a:solidFill>
                  <a:srgbClr val="000000"/>
                </a:solidFill>
                <a:latin typeface="Times New Roman" pitchFamily="18" charset="0"/>
              </a:rPr>
              <a:t>«Василина» </a:t>
            </a:r>
            <a:r>
              <a:rPr lang="ru-RU" sz="1200" kern="0" dirty="0" smtClean="0">
                <a:solidFill>
                  <a:srgbClr val="000000"/>
                </a:solidFill>
                <a:latin typeface="Times New Roman" pitchFamily="18" charset="0"/>
              </a:rPr>
              <a:t>(занимается </a:t>
            </a:r>
            <a:r>
              <a:rPr lang="ru-RU" sz="1200" kern="0" dirty="0">
                <a:solidFill>
                  <a:srgbClr val="000000"/>
                </a:solidFill>
                <a:latin typeface="Times New Roman" pitchFamily="18" charset="0"/>
              </a:rPr>
              <a:t>растениеводством и животноводством, производит зерно, подсолнечник и </a:t>
            </a:r>
            <a:r>
              <a:rPr lang="ru-RU" sz="1200" kern="0" dirty="0" smtClean="0">
                <a:solidFill>
                  <a:srgbClr val="000000"/>
                </a:solidFill>
                <a:latin typeface="Times New Roman" pitchFamily="18" charset="0"/>
              </a:rPr>
              <a:t>лен)</a:t>
            </a:r>
            <a:endParaRPr lang="ru-RU" sz="1200" kern="0" dirty="0">
              <a:solidFill>
                <a:srgbClr val="000000"/>
              </a:solidFill>
              <a:latin typeface="Times New Roman" pitchFamily="18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</a:pPr>
            <a:r>
              <a:rPr lang="ru-RU" sz="1200" kern="0" dirty="0" smtClean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sz="1200" kern="0" dirty="0">
                <a:solidFill>
                  <a:srgbClr val="000000"/>
                </a:solidFill>
                <a:latin typeface="Times New Roman" pitchFamily="18" charset="0"/>
              </a:rPr>
              <a:t>ООО «Конезавод Самарский». 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- АО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«Сургутское» -  выращивание, хранение и переработка плодово-ягодной продукции.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- ООО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«БИО-ТОН» - выращивание зерновых и технических культур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ru-RU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7676074" y="1123372"/>
            <a:ext cx="35932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Times New Roman" pitchFamily="18" charset="0"/>
              </a:rPr>
              <a:t>Основные промышленные предприятия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27294" y="1369559"/>
            <a:ext cx="56810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Северная группа месторождений ОАО «Самаранефтегаз», ООО «ННК-Самаранефтегаз» - добыча нефти и газа.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МУП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«Сергиевское полиграфическое предприятие» - издательская и полиграфическая деятельность. </a:t>
            </a:r>
            <a:endParaRPr lang="ru-RU" sz="12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«Хлебозавод» - производство хлебобулочных изделий. </a:t>
            </a:r>
            <a:endParaRPr lang="ru-RU" sz="1200" kern="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2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«Мясокомбинат» - переработка и консервирование мяса и мясной продукции. </a:t>
            </a:r>
            <a:endParaRPr lang="ru-RU" sz="1200" kern="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2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«Ойл-Агро» - производство растительного </a:t>
            </a:r>
            <a:r>
              <a:rPr lang="ru-RU" sz="1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масла.</a:t>
            </a:r>
            <a:endParaRPr lang="ru-RU" sz="12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«Траектория-сервис» - предоставление услуг по бурению, связанному с </a:t>
            </a:r>
            <a:r>
              <a:rPr lang="ru-RU" sz="1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добычей нефти</a:t>
            </a:r>
            <a:r>
              <a:rPr lang="ru-RU" sz="12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газа и газового </a:t>
            </a:r>
            <a:r>
              <a:rPr lang="ru-RU" sz="1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конденсата.</a:t>
            </a:r>
            <a:endParaRPr lang="ru-RU" sz="12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8977" y="3386442"/>
            <a:ext cx="11860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малых, средних и микропредприятий по состоянию на 01.01.2023 г. – 173 ед., численность индивидуальных предпринимателей на 01.01.2023 г. – 711 чел., самозанятых – 1609 чел.,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крестьянско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–фермерских хозяйств – 37 ед.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Плотность субъектов малого предпринимательства на 1000 жителей – 20,0 ед.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местного бюджета на программу поддержки и развития малого предпринимательства – 615,6 тыс. руб. 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единого налога от применения специальных режимов налогообложения (упрощенная система налогообложения, единый налог на вмененный доход, патентная система налогообложения, единый сельскохозяйственный налог) – всего – 106121 тыс. руб. , в том числе в местный бюджет – 40290 тыс. руб.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446871" y="3123885"/>
            <a:ext cx="3280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kern="0" dirty="0">
                <a:solidFill>
                  <a:srgbClr val="006633"/>
                </a:solidFill>
                <a:latin typeface="Times New Roman" pitchFamily="18" charset="0"/>
              </a:rPr>
              <a:t>Малое предпринимательство</a:t>
            </a:r>
            <a:endParaRPr lang="ru-RU" sz="16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01155" y="4585660"/>
            <a:ext cx="3720356" cy="20283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18661" y="4482975"/>
            <a:ext cx="4233767" cy="216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59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233411"/>
            <a:ext cx="8748825" cy="777136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АКТИВНОСТЬ И ПРОЕКТЫ</a:t>
            </a:r>
            <a:b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АКТИВНОЙ СТАДИИ РЕАЛИЗАЦИИ</a:t>
            </a:r>
            <a:endParaRPr lang="ru-RU" sz="22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0E6E203-DF38-4991-B6CD-A96FB2A8AD3A}"/>
              </a:ext>
            </a:extLst>
          </p:cNvPr>
          <p:cNvSpPr txBox="1"/>
          <p:nvPr/>
        </p:nvSpPr>
        <p:spPr>
          <a:xfrm>
            <a:off x="460785" y="1610010"/>
            <a:ext cx="114285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Общий объем 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</a:rPr>
              <a:t>инвестиций в основной капитал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, направленных на  развитие экономики и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социальной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сферы  муниципального  района Сергиевский, за счет всех источников финансирования (по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крупным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и средним предприятиям) за  </a:t>
            </a: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</a:rPr>
              <a:t>2022 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</a:rPr>
              <a:t>г.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  составил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6205,518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млн. руб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.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Объем инвестиций в значительной степени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зависит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от вложений нефтяных компаний и организаций, осуществляющих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транспортирование по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трубопроводам нефти и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газа.</a:t>
            </a:r>
            <a:r>
              <a:rPr lang="ru-RU" sz="1200" b="1" dirty="0">
                <a:solidFill>
                  <a:srgbClr val="006633"/>
                </a:solidFill>
                <a:latin typeface="Times New Roman" pitchFamily="18" charset="0"/>
              </a:rPr>
              <a:t> </a:t>
            </a:r>
            <a:endParaRPr lang="ru-RU" sz="1200" b="1" dirty="0" smtClean="0">
              <a:solidFill>
                <a:srgbClr val="006633"/>
              </a:solidFill>
              <a:latin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6633"/>
              </a:solidFill>
              <a:latin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solidFill>
                <a:srgbClr val="006633"/>
              </a:solidFill>
              <a:latin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6633"/>
                </a:solidFill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rgbClr val="006633"/>
                </a:solidFill>
                <a:latin typeface="Times New Roman" pitchFamily="18" charset="0"/>
              </a:rPr>
              <a:t>                                                                                                   Инвестиции </a:t>
            </a:r>
            <a:r>
              <a:rPr lang="ru-RU" b="1" dirty="0">
                <a:solidFill>
                  <a:srgbClr val="006633"/>
                </a:solidFill>
                <a:latin typeface="Times New Roman" pitchFamily="18" charset="0"/>
              </a:rPr>
              <a:t>по отраслям за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2022</a:t>
            </a:r>
            <a:r>
              <a:rPr lang="ru-RU" b="1" dirty="0">
                <a:solidFill>
                  <a:srgbClr val="006633"/>
                </a:solidFill>
                <a:latin typeface="Times New Roman" pitchFamily="18" charset="0"/>
              </a:rPr>
              <a:t> год, млн. </a:t>
            </a:r>
            <a:r>
              <a:rPr lang="ru-RU" b="1" dirty="0" smtClean="0">
                <a:solidFill>
                  <a:srgbClr val="006633"/>
                </a:solidFill>
                <a:latin typeface="Times New Roman" pitchFamily="18" charset="0"/>
              </a:rPr>
              <a:t>руб.</a:t>
            </a:r>
            <a:endParaRPr lang="ru-RU" i="1" dirty="0"/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68EDA679-45DB-4860-8930-A6EE74C06F23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2B9DEEAC-6128-4A26-B7A8-D09F9203FF9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410C9637-77E9-4B4C-AC94-50951C498A9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01C86778-4DC2-4178-8896-4028C5DD1C5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92A4ACA2-ECB7-46A1-A96F-F7C68C6F080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09549057-CE3C-4DBD-A2F9-DB9FFF544C8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743547F1-9735-4FBB-8307-71D9ECA0360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5BFEE3A3-262B-4605-8973-8FC33D55191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BB49D021-EA73-4877-B543-1773B812E1F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2B3C7BB2-8ED8-4875-8E91-D814DB9600F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86EC53F0-55B1-408F-A14D-55EA35529A66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33446C07-CE94-4767-8006-89AB60C2A233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98C94ED2-588A-49C8-B841-5AB6685DE6B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0775EE98-6334-4428-B0FE-05F6EF343AE8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A708AC05-C75B-4DF9-AA2C-EFD53A3058B9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BFA3BFC5-A489-4A3B-9C61-AE695CC281D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95DDE9C4-1EA9-446F-A7CD-C46CE5A7929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11276ABA-398F-4CED-A410-743AB2A55A20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0FA7E322-62D1-41CD-AF8E-080EE4C2D8B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EEA0F416-F6A2-4541-A9EA-943AD64503F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FDAA8AF1-9A02-4CFB-B588-E129FB86D63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E0706D5C-A8DA-4662-ABA5-F1F43217B36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0C3D2FB5-3A94-4FEC-95F3-BA90DADA601E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87A745F1-15A0-49D5-B191-A768FA3CA2B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4DE3AD90-31D9-4CFE-A80F-0220695E6BED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BAC34BDB-A78E-42AD-A585-A7A0CE16A33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FD655618-FEFD-4825-8926-C6865612604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58AD6959-0EB3-4EC1-8156-803CCD4BEEF8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48D0D331-C20F-4CF3-89DB-03736D12348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9534C45D-521D-447F-A9E2-C8C86878BCB6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="" xmlns:a16="http://schemas.microsoft.com/office/drawing/2014/main" id="{574392C0-321A-4A5A-BD98-097F9E7F583B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4" name="Объект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20383"/>
              </p:ext>
            </p:extLst>
          </p:nvPr>
        </p:nvGraphicFramePr>
        <p:xfrm>
          <a:off x="318976" y="3158903"/>
          <a:ext cx="4322660" cy="3286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283033" y="1249285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Times New Roman" pitchFamily="18" charset="0"/>
              </a:rPr>
              <a:t>Инвестиционный потенциал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Times New Roman" pitchFamily="18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42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3379274"/>
              </p:ext>
            </p:extLst>
          </p:nvPr>
        </p:nvGraphicFramePr>
        <p:xfrm>
          <a:off x="4693387" y="2932514"/>
          <a:ext cx="7498613" cy="3977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  <p:extLst>
      <p:ext uri="{BB962C8B-B14F-4D97-AF65-F5344CB8AC3E}">
        <p14:creationId xmlns:p14="http://schemas.microsoft.com/office/powerpoint/2010/main" val="3184732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233411"/>
            <a:ext cx="8748825" cy="777136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АКТИВНОСТЬ И ПРОЕКТЫ</a:t>
            </a:r>
            <a:b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АКТИВНОЙ СТАДИИ РЕАЛИЗАЦИИ</a:t>
            </a:r>
            <a:endParaRPr lang="ru-RU" sz="22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4" y="6444981"/>
            <a:ext cx="297317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68EDA679-45DB-4860-8930-A6EE74C06F23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2B9DEEAC-6128-4A26-B7A8-D09F9203FF9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410C9637-77E9-4B4C-AC94-50951C498A9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01C86778-4DC2-4178-8896-4028C5DD1C5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92A4ACA2-ECB7-46A1-A96F-F7C68C6F080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09549057-CE3C-4DBD-A2F9-DB9FFF544C8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743547F1-9735-4FBB-8307-71D9ECA0360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5BFEE3A3-262B-4605-8973-8FC33D55191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BB49D021-EA73-4877-B543-1773B812E1F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2B3C7BB2-8ED8-4875-8E91-D814DB9600F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86EC53F0-55B1-408F-A14D-55EA35529A66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33446C07-CE94-4767-8006-89AB60C2A233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98C94ED2-588A-49C8-B841-5AB6685DE6B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0775EE98-6334-4428-B0FE-05F6EF343AE8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A708AC05-C75B-4DF9-AA2C-EFD53A3058B9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BFA3BFC5-A489-4A3B-9C61-AE695CC281D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95DDE9C4-1EA9-446F-A7CD-C46CE5A7929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11276ABA-398F-4CED-A410-743AB2A55A20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0FA7E322-62D1-41CD-AF8E-080EE4C2D8B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EEA0F416-F6A2-4541-A9EA-943AD64503F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FDAA8AF1-9A02-4CFB-B588-E129FB86D63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E0706D5C-A8DA-4662-ABA5-F1F43217B36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0C3D2FB5-3A94-4FEC-95F3-BA90DADA601E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87A745F1-15A0-49D5-B191-A768FA3CA2B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4DE3AD90-31D9-4CFE-A80F-0220695E6BED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BAC34BDB-A78E-42AD-A585-A7A0CE16A33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FD655618-FEFD-4825-8926-C6865612604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58AD6959-0EB3-4EC1-8156-803CCD4BEEF8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48D0D331-C20F-4CF3-89DB-03736D12348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9534C45D-521D-447F-A9E2-C8C86878BCB6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="" xmlns:a16="http://schemas.microsoft.com/office/drawing/2014/main" id="{574392C0-321A-4A5A-BD98-097F9E7F583B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05026" y="1343127"/>
            <a:ext cx="48109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Times New Roman" pitchFamily="18" charset="0"/>
              </a:rPr>
              <a:t>Реализуемые инвестиционные проекты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AutoShape 7"/>
          <p:cNvSpPr>
            <a:spLocks noChangeArrowheads="1"/>
          </p:cNvSpPr>
          <p:nvPr/>
        </p:nvSpPr>
        <p:spPr bwMode="auto">
          <a:xfrm>
            <a:off x="77003" y="1743235"/>
            <a:ext cx="2926080" cy="460739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3B812F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</a:rPr>
              <a:t>Развитие производства отечественных </a:t>
            </a:r>
            <a:endParaRPr lang="ru-RU" sz="11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препаратов </a:t>
            </a: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</a:rPr>
              <a:t>б</a:t>
            </a: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иологически </a:t>
            </a: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</a:rPr>
              <a:t>активных </a:t>
            </a:r>
            <a:endParaRPr lang="ru-RU" sz="11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Продуктов для оздоровления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населения России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1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Инициатор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проекта – ЗАО «Самаралектравы»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п.  Антоновка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, ул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. Полевая,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19А)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Характеристика инвестиционного проекта: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комплексная переработка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лекарственного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растительного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сырья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с получением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субстанций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и сухих экстрактов для </a:t>
            </a:r>
            <a:endParaRPr lang="ru-RU" sz="110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медицинских препаратов, БАД,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продуктов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питания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с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повышенной биологической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активностью. Краткое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описание этапов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реализации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проекта: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1 этап – строительство, приобретение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оборудования, монтаж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, испытание,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оформление нормативно-технологической </a:t>
            </a:r>
            <a:endParaRPr lang="ru-RU" sz="1100" dirty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документации, сертификация в течении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2-х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лет;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2 этап – выход на проектную мощность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через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три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года.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Общая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стоимость проекта: 57,5млн.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руб.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Сроки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реализации: 60 месяцев.</a:t>
            </a:r>
          </a:p>
        </p:txBody>
      </p:sp>
      <p:sp>
        <p:nvSpPr>
          <p:cNvPr id="75" name="AutoShape 7"/>
          <p:cNvSpPr>
            <a:spLocks noChangeArrowheads="1"/>
          </p:cNvSpPr>
          <p:nvPr/>
        </p:nvSpPr>
        <p:spPr bwMode="auto">
          <a:xfrm flipH="1">
            <a:off x="3090298" y="1743235"/>
            <a:ext cx="3020194" cy="460739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3B812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 smtClean="0">
                <a:latin typeface="Times New Roman" pitchFamily="18" charset="0"/>
              </a:rPr>
              <a:t>  </a:t>
            </a:r>
            <a:r>
              <a:rPr lang="ru-RU" sz="1100" b="1" dirty="0" smtClean="0">
                <a:latin typeface="Times New Roman" pitchFamily="18" charset="0"/>
              </a:rPr>
              <a:t>«</a:t>
            </a:r>
            <a:r>
              <a:rPr lang="ru-RU" sz="1100" b="1" dirty="0">
                <a:latin typeface="Times New Roman" pitchFamily="18" charset="0"/>
              </a:rPr>
              <a:t>Крепость на Казачьем холме</a:t>
            </a:r>
            <a:r>
              <a:rPr lang="ru-RU" sz="1100" b="1" dirty="0" smtClean="0">
                <a:latin typeface="Times New Roman" pitchFamily="18" charset="0"/>
              </a:rPr>
              <a:t>»</a:t>
            </a:r>
          </a:p>
          <a:p>
            <a:pPr algn="ctr"/>
            <a:endParaRPr lang="ru-RU" sz="1100" b="1" dirty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инвестиционного </a:t>
            </a:r>
            <a:r>
              <a:rPr lang="ru-RU" sz="1100" dirty="0">
                <a:latin typeface="Times New Roman" pitchFamily="18" charset="0"/>
              </a:rPr>
              <a:t>проекта- крепость</a:t>
            </a:r>
          </a:p>
          <a:p>
            <a:r>
              <a:rPr lang="ru-RU" sz="1100" dirty="0">
                <a:latin typeface="Times New Roman" pitchFamily="18" charset="0"/>
              </a:rPr>
              <a:t>начала 18 века Характеристика (1703 г.),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в </a:t>
            </a:r>
            <a:r>
              <a:rPr lang="ru-RU" sz="1100" dirty="0">
                <a:latin typeface="Times New Roman" pitchFamily="18" charset="0"/>
              </a:rPr>
              <a:t>том </a:t>
            </a:r>
            <a:r>
              <a:rPr lang="ru-RU" sz="1100" dirty="0" smtClean="0">
                <a:latin typeface="Times New Roman" pitchFamily="18" charset="0"/>
              </a:rPr>
              <a:t>числе: восстановление </a:t>
            </a:r>
            <a:r>
              <a:rPr lang="ru-RU" sz="1100" dirty="0">
                <a:latin typeface="Times New Roman" pitchFamily="18" charset="0"/>
              </a:rPr>
              <a:t>деревянной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крепости Петровской эпохи </a:t>
            </a:r>
            <a:r>
              <a:rPr lang="ru-RU" sz="1100" dirty="0">
                <a:latin typeface="Times New Roman" pitchFamily="18" charset="0"/>
              </a:rPr>
              <a:t>на «Казачьем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холме</a:t>
            </a:r>
            <a:r>
              <a:rPr lang="ru-RU" sz="1100" dirty="0">
                <a:latin typeface="Times New Roman" pitchFamily="18" charset="0"/>
              </a:rPr>
              <a:t>» </a:t>
            </a:r>
            <a:r>
              <a:rPr lang="ru-RU" sz="1100" dirty="0" smtClean="0">
                <a:latin typeface="Times New Roman" pitchFamily="18" charset="0"/>
              </a:rPr>
              <a:t>в </a:t>
            </a:r>
            <a:r>
              <a:rPr lang="ru-RU" sz="1100" dirty="0">
                <a:latin typeface="Times New Roman" pitchFamily="18" charset="0"/>
              </a:rPr>
              <a:t>с.Сергиевск;</a:t>
            </a:r>
          </a:p>
          <a:p>
            <a:pPr marL="171450" indent="-171450">
              <a:buFontTx/>
              <a:buChar char="-"/>
            </a:pPr>
            <a:r>
              <a:rPr lang="ru-RU" sz="1100" dirty="0" smtClean="0">
                <a:latin typeface="Times New Roman" pitchFamily="18" charset="0"/>
              </a:rPr>
              <a:t>оборудование </a:t>
            </a:r>
            <a:r>
              <a:rPr lang="ru-RU" sz="1100" dirty="0">
                <a:latin typeface="Times New Roman" pitchFamily="18" charset="0"/>
              </a:rPr>
              <a:t>внутренней территории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крепости под  </a:t>
            </a:r>
            <a:r>
              <a:rPr lang="ru-RU" sz="1100" dirty="0">
                <a:latin typeface="Times New Roman" pitchFamily="18" charset="0"/>
              </a:rPr>
              <a:t>этнографический комплекс; 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 создание смотровых площадок на боевых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галереях крепости</a:t>
            </a:r>
            <a:r>
              <a:rPr lang="ru-RU" sz="1100" dirty="0">
                <a:latin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 оборудование прилегающих территорий и </a:t>
            </a:r>
          </a:p>
          <a:p>
            <a:r>
              <a:rPr lang="ru-RU" sz="1100" dirty="0" smtClean="0">
                <a:latin typeface="Times New Roman" pitchFamily="18" charset="0"/>
              </a:rPr>
              <a:t>благоустройство  </a:t>
            </a:r>
            <a:r>
              <a:rPr lang="ru-RU" sz="1100" dirty="0">
                <a:latin typeface="Times New Roman" pitchFamily="18" charset="0"/>
              </a:rPr>
              <a:t>в виде создания </a:t>
            </a:r>
            <a:r>
              <a:rPr lang="ru-RU" sz="1100" dirty="0" smtClean="0">
                <a:latin typeface="Times New Roman" pitchFamily="18" charset="0"/>
              </a:rPr>
              <a:t>пешеходных</a:t>
            </a:r>
          </a:p>
          <a:p>
            <a:r>
              <a:rPr lang="ru-RU" sz="1100" dirty="0" smtClean="0">
                <a:latin typeface="Times New Roman" pitchFamily="18" charset="0"/>
              </a:rPr>
              <a:t>дорожек  </a:t>
            </a:r>
            <a:r>
              <a:rPr lang="ru-RU" sz="1100" dirty="0">
                <a:latin typeface="Times New Roman" pitchFamily="18" charset="0"/>
              </a:rPr>
              <a:t>к объектам показа.</a:t>
            </a:r>
          </a:p>
          <a:p>
            <a:r>
              <a:rPr lang="ru-RU" sz="1100" dirty="0">
                <a:latin typeface="Times New Roman" pitchFamily="18" charset="0"/>
              </a:rPr>
              <a:t>Краткое описание этапов: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подготовка проектно-сметной документации;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строительство подъездных путей;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 возведение фрагмента крепости;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 строительство часовни;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 строительство сувенирных лавок.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Общая стоимость проекта – 65,4 млн. руб</a:t>
            </a:r>
            <a:r>
              <a:rPr lang="ru-RU" sz="1100" dirty="0" smtClean="0">
                <a:latin typeface="Times New Roman" pitchFamily="18" charset="0"/>
              </a:rPr>
              <a:t>.</a:t>
            </a:r>
          </a:p>
          <a:p>
            <a:r>
              <a:rPr lang="ru-RU" sz="1100" dirty="0" smtClean="0">
                <a:latin typeface="Times New Roman" pitchFamily="18" charset="0"/>
              </a:rPr>
              <a:t> </a:t>
            </a:r>
            <a:r>
              <a:rPr lang="ru-RU" sz="1100" dirty="0">
                <a:latin typeface="Times New Roman" pitchFamily="18" charset="0"/>
              </a:rPr>
              <a:t>в ценах 2010г.</a:t>
            </a:r>
          </a:p>
          <a:p>
            <a:r>
              <a:rPr lang="ru-RU" sz="1100" dirty="0">
                <a:latin typeface="Times New Roman" pitchFamily="18" charset="0"/>
              </a:rPr>
              <a:t>Сроки реализации проекта: 4 года.</a:t>
            </a:r>
          </a:p>
        </p:txBody>
      </p:sp>
      <p:sp>
        <p:nvSpPr>
          <p:cNvPr id="77" name="AutoShape 7"/>
          <p:cNvSpPr txBox="1">
            <a:spLocks noChangeArrowheads="1"/>
          </p:cNvSpPr>
          <p:nvPr/>
        </p:nvSpPr>
        <p:spPr bwMode="auto">
          <a:xfrm>
            <a:off x="6197706" y="1743235"/>
            <a:ext cx="2734539" cy="460739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3B812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Детская юношеская спортивная школа на базе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спортивного комплекса в  п. Суходол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(III пусковой комплекс)</a:t>
            </a:r>
          </a:p>
          <a:p>
            <a:pPr marL="0" marR="0" lvl="0" indent="17780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Инициатор проекта – МКУ «Управление заказчика- застройщика,  архитектуры и градостроительства» м. р. Сергиевский»;</a:t>
            </a:r>
          </a:p>
          <a:p>
            <a:pPr marL="0" marR="0" lvl="0" indent="17780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Инвестиционный проект предусматривает: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строительство </a:t>
            </a:r>
            <a:r>
              <a:rPr kumimoji="0" lang="ru-RU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гостинично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-административного блока  с общежитием на 80 мест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закрытый тренировочный комплекс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футбольное тренировочное поле 90х60м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</a:t>
            </a:r>
            <a:r>
              <a:rPr kumimoji="0" lang="ru-RU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хозблок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с гаражом на 4 автомашины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овощехранилище на 25 тонн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автостоянка открытого типа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автономная котельная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площадки для отдыха</a:t>
            </a:r>
          </a:p>
          <a:p>
            <a:pPr marL="0" marR="0" lvl="0" indent="17780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Общая стоимость проекта - 3,458 млн. руб.</a:t>
            </a:r>
          </a:p>
          <a:p>
            <a:pPr marL="0" marR="0" lvl="0" indent="17780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Срок реализации 2023-2024 гг.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78" name="AutoShape 7"/>
          <p:cNvSpPr>
            <a:spLocks noChangeArrowheads="1"/>
          </p:cNvSpPr>
          <p:nvPr/>
        </p:nvSpPr>
        <p:spPr bwMode="auto">
          <a:xfrm>
            <a:off x="9024445" y="1743235"/>
            <a:ext cx="3029623" cy="460739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3B812F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</a:rPr>
              <a:t>ТРК «Музей-усадьба </a:t>
            </a:r>
            <a:endParaRPr lang="ru-RU" sz="11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Н.Г</a:t>
            </a: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</a:rPr>
              <a:t>. Гарина-Михайловского</a:t>
            </a: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. </a:t>
            </a:r>
            <a:r>
              <a:rPr lang="ru-RU" sz="1100" b="1" dirty="0" err="1" smtClean="0">
                <a:solidFill>
                  <a:srgbClr val="000000"/>
                </a:solidFill>
                <a:latin typeface="Times New Roman" pitchFamily="18" charset="0"/>
              </a:rPr>
              <a:t>Гундоровка</a:t>
            </a: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Характеристика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инвестиционного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проекта </a:t>
            </a:r>
            <a:endParaRPr lang="ru-RU" sz="1100" dirty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троительство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Дома-музея Гарина-Михайловского;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Административно-гостиничного комплекса;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Гостевые и служебные парковки;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Кафе, бани-сауны.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Детской площадки, площадки отдыха.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 Обустройство 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пляжа: лестницы для спуска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на пляж, беседки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навесы, места для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ловли рыбы.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Благоустройство в виде создания пешеходных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дорожек, элементы освещения, озеленения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клумбы и газоны.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Краткое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описание этапов реализации проекта: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 подготовка проектно-сметной документации;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строительство подъездных путей;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возведение Дома-музея Гарина-Михайловского;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- строительство административно-гостиничного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комплекса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благоустройство.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Общая стоимость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проекта -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150 534,78 тыс. руб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Срок реализации проекта- 4 года.</a:t>
            </a:r>
          </a:p>
        </p:txBody>
      </p:sp>
    </p:spTree>
    <p:extLst>
      <p:ext uri="{BB962C8B-B14F-4D97-AF65-F5344CB8AC3E}">
        <p14:creationId xmlns:p14="http://schemas.microsoft.com/office/powerpoint/2010/main" val="325037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ВЫВОДЫ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РАЗДЕЛУ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4" y="6444981"/>
            <a:ext cx="297317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F1D33F2E-6437-41B6-ADE3-2690973FAC13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39" name="object 6">
              <a:extLst>
                <a:ext uri="{FF2B5EF4-FFF2-40B4-BE49-F238E27FC236}">
                  <a16:creationId xmlns="" xmlns:a16="http://schemas.microsoft.com/office/drawing/2014/main" id="{A1A438B2-A791-4929-85C0-E515C9E24ACC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4" name="object 7">
                <a:extLst>
                  <a:ext uri="{FF2B5EF4-FFF2-40B4-BE49-F238E27FC236}">
                    <a16:creationId xmlns="" xmlns:a16="http://schemas.microsoft.com/office/drawing/2014/main" id="{38512CB8-04DF-4DFC-8346-49F02E77EB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5" name="object 8">
                <a:extLst>
                  <a:ext uri="{FF2B5EF4-FFF2-40B4-BE49-F238E27FC236}">
                    <a16:creationId xmlns="" xmlns:a16="http://schemas.microsoft.com/office/drawing/2014/main" id="{A7E30B21-9112-4ECD-B26E-270FE9F7D11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6" name="object 9">
                <a:extLst>
                  <a:ext uri="{FF2B5EF4-FFF2-40B4-BE49-F238E27FC236}">
                    <a16:creationId xmlns="" xmlns:a16="http://schemas.microsoft.com/office/drawing/2014/main" id="{D62373AD-5D42-491B-8F1C-1406A8319768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10">
                <a:extLst>
                  <a:ext uri="{FF2B5EF4-FFF2-40B4-BE49-F238E27FC236}">
                    <a16:creationId xmlns="" xmlns:a16="http://schemas.microsoft.com/office/drawing/2014/main" id="{3ED6BC8E-BA0A-4F3C-B465-2734054AAE2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1">
                <a:extLst>
                  <a:ext uri="{FF2B5EF4-FFF2-40B4-BE49-F238E27FC236}">
                    <a16:creationId xmlns="" xmlns:a16="http://schemas.microsoft.com/office/drawing/2014/main" id="{915A6ABD-70E6-4B8C-AF7E-51148F1AA61C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9" name="object 12">
                <a:extLst>
                  <a:ext uri="{FF2B5EF4-FFF2-40B4-BE49-F238E27FC236}">
                    <a16:creationId xmlns="" xmlns:a16="http://schemas.microsoft.com/office/drawing/2014/main" id="{716E3B84-7D7C-4C39-9292-F7F183A05AC9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0" name="object 13">
                <a:extLst>
                  <a:ext uri="{FF2B5EF4-FFF2-40B4-BE49-F238E27FC236}">
                    <a16:creationId xmlns="" xmlns:a16="http://schemas.microsoft.com/office/drawing/2014/main" id="{762DFBDA-60DF-487B-A089-1636AE7749B7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1" name="object 14">
                <a:extLst>
                  <a:ext uri="{FF2B5EF4-FFF2-40B4-BE49-F238E27FC236}">
                    <a16:creationId xmlns="" xmlns:a16="http://schemas.microsoft.com/office/drawing/2014/main" id="{616F04A5-0F09-48CA-8093-1EE54A558B55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15">
                <a:extLst>
                  <a:ext uri="{FF2B5EF4-FFF2-40B4-BE49-F238E27FC236}">
                    <a16:creationId xmlns="" xmlns:a16="http://schemas.microsoft.com/office/drawing/2014/main" id="{3A444E9C-404F-4942-9FB3-B030ADF64DCF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3" name="object 16">
                <a:extLst>
                  <a:ext uri="{FF2B5EF4-FFF2-40B4-BE49-F238E27FC236}">
                    <a16:creationId xmlns="" xmlns:a16="http://schemas.microsoft.com/office/drawing/2014/main" id="{ACA3613A-4870-445F-9198-3BD9A6FFBE8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4" name="object 17">
                <a:extLst>
                  <a:ext uri="{FF2B5EF4-FFF2-40B4-BE49-F238E27FC236}">
                    <a16:creationId xmlns="" xmlns:a16="http://schemas.microsoft.com/office/drawing/2014/main" id="{AA30F9AA-B223-4492-B566-97671E01D72C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5" name="object 18">
                <a:extLst>
                  <a:ext uri="{FF2B5EF4-FFF2-40B4-BE49-F238E27FC236}">
                    <a16:creationId xmlns="" xmlns:a16="http://schemas.microsoft.com/office/drawing/2014/main" id="{EBCF2FC5-7600-44EB-9EFF-128BFC53CC0F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6" name="object 19">
                <a:extLst>
                  <a:ext uri="{FF2B5EF4-FFF2-40B4-BE49-F238E27FC236}">
                    <a16:creationId xmlns="" xmlns:a16="http://schemas.microsoft.com/office/drawing/2014/main" id="{84C5C46C-8818-4658-90FD-BE40916AC24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7" name="object 20">
                <a:extLst>
                  <a:ext uri="{FF2B5EF4-FFF2-40B4-BE49-F238E27FC236}">
                    <a16:creationId xmlns="" xmlns:a16="http://schemas.microsoft.com/office/drawing/2014/main" id="{033C0EEB-EB44-4D27-8831-C01B8E3F79C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8" name="object 21">
                <a:extLst>
                  <a:ext uri="{FF2B5EF4-FFF2-40B4-BE49-F238E27FC236}">
                    <a16:creationId xmlns="" xmlns:a16="http://schemas.microsoft.com/office/drawing/2014/main" id="{F07E9770-407D-4072-8C41-D17B48104312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22">
                <a:extLst>
                  <a:ext uri="{FF2B5EF4-FFF2-40B4-BE49-F238E27FC236}">
                    <a16:creationId xmlns="" xmlns:a16="http://schemas.microsoft.com/office/drawing/2014/main" id="{87638AD3-005B-4E47-A9EA-521DF58152FF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3">
                <a:extLst>
                  <a:ext uri="{FF2B5EF4-FFF2-40B4-BE49-F238E27FC236}">
                    <a16:creationId xmlns="" xmlns:a16="http://schemas.microsoft.com/office/drawing/2014/main" id="{37E600D2-5110-4C5F-A353-D2F10DC54FDE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1" name="object 24">
                <a:extLst>
                  <a:ext uri="{FF2B5EF4-FFF2-40B4-BE49-F238E27FC236}">
                    <a16:creationId xmlns="" xmlns:a16="http://schemas.microsoft.com/office/drawing/2014/main" id="{0D7C5F51-703A-4198-8DBA-A9AE7FA76F8A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2" name="object 25">
                <a:extLst>
                  <a:ext uri="{FF2B5EF4-FFF2-40B4-BE49-F238E27FC236}">
                    <a16:creationId xmlns="" xmlns:a16="http://schemas.microsoft.com/office/drawing/2014/main" id="{B7ABA893-F13A-4CA7-9FAC-81565E9298C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3" name="object 26">
                <a:extLst>
                  <a:ext uri="{FF2B5EF4-FFF2-40B4-BE49-F238E27FC236}">
                    <a16:creationId xmlns="" xmlns:a16="http://schemas.microsoft.com/office/drawing/2014/main" id="{07B77421-5DBB-4605-8114-1296EC345D12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4" name="object 27">
                <a:extLst>
                  <a:ext uri="{FF2B5EF4-FFF2-40B4-BE49-F238E27FC236}">
                    <a16:creationId xmlns="" xmlns:a16="http://schemas.microsoft.com/office/drawing/2014/main" id="{D69598F2-B798-4A29-8910-7DC7D75FFE0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5" name="object 28">
                <a:extLst>
                  <a:ext uri="{FF2B5EF4-FFF2-40B4-BE49-F238E27FC236}">
                    <a16:creationId xmlns="" xmlns:a16="http://schemas.microsoft.com/office/drawing/2014/main" id="{A23CFDF9-BFCC-4130-8CD1-B34D51A9A88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6" name="object 29">
                <a:extLst>
                  <a:ext uri="{FF2B5EF4-FFF2-40B4-BE49-F238E27FC236}">
                    <a16:creationId xmlns="" xmlns:a16="http://schemas.microsoft.com/office/drawing/2014/main" id="{00B1508B-44AA-46BE-A28E-3BC20F7DDC8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30">
                <a:extLst>
                  <a:ext uri="{FF2B5EF4-FFF2-40B4-BE49-F238E27FC236}">
                    <a16:creationId xmlns="" xmlns:a16="http://schemas.microsoft.com/office/drawing/2014/main" id="{B1D0A9F6-6521-4612-B807-E657B31C3BE9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1">
                <a:extLst>
                  <a:ext uri="{FF2B5EF4-FFF2-40B4-BE49-F238E27FC236}">
                    <a16:creationId xmlns="" xmlns:a16="http://schemas.microsoft.com/office/drawing/2014/main" id="{AC04E83B-2AE9-4DA5-9D1E-A61F75150DB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9" name="object 32">
                <a:extLst>
                  <a:ext uri="{FF2B5EF4-FFF2-40B4-BE49-F238E27FC236}">
                    <a16:creationId xmlns="" xmlns:a16="http://schemas.microsoft.com/office/drawing/2014/main" id="{96BE08B2-B031-4483-BED7-BB9AF4A470A5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0" name="object 33">
                <a:extLst>
                  <a:ext uri="{FF2B5EF4-FFF2-40B4-BE49-F238E27FC236}">
                    <a16:creationId xmlns="" xmlns:a16="http://schemas.microsoft.com/office/drawing/2014/main" id="{D2A9286C-21A7-4AD4-99F8-5F963A837CC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0" name="object 34">
              <a:extLst>
                <a:ext uri="{FF2B5EF4-FFF2-40B4-BE49-F238E27FC236}">
                  <a16:creationId xmlns="" xmlns:a16="http://schemas.microsoft.com/office/drawing/2014/main" id="{ED2F66A1-5E76-4CA2-857F-066F1D0F0309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3BF17C22-519C-40F5-8B43-DF0624B45A80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0006" y="1452678"/>
            <a:ext cx="11842953" cy="383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Муниципальный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Сергиевский является важной территорией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историческом развитии Самарской губернии. Сергиевский район – это район с хорошо развитой производственной и социальной инфраструктурой.</a:t>
            </a:r>
          </a:p>
          <a:p>
            <a:pPr algn="just">
              <a:lnSpc>
                <a:spcPct val="125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Экономико-географическое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района достаточно выгодное: район является центральным среди северных районов области, что делает его удобным для совместных мероприятий в различных отраслях народного хозяйства. Большим плюсом для района является его соседство с восемью районами Самарской области - почти всеми северными и северо-восточными, что позволяет налаживать с ними промышленные, сельскохозяйственные, культурные связи, осуществлять торговлю, обмен продукцией и прочее.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5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района является то, что через него проходит ряд важнейших транзитных транспортных путей областного и регионального значения. Муниципальный район Сергиевский – крупнейший динамично развивающийся сельскохозяйственный район Самарской области с диверсифицированной структурой экономики. Разработана стратегия социально-экономического развития района до 2030 года.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Главная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стратегическая цель – достижение сбалансированного и устойчивого функционирования экономики за счет использования современных технологий управления и взаимосвязанного развития ведущих сфер деятельности, создание эффективного пространства коммуникаций с соответствующей инфраструктурой и реализация центрирующего положения поселенческого ядра района на севере Самарской области.</a:t>
            </a:r>
          </a:p>
          <a:p>
            <a:pPr algn="just">
              <a:lnSpc>
                <a:spcPct val="125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Сергиевский район имеет высокий потенциал развития, учитывая: наличие курорта «Сергиевские минеральные воды», наличие нефтедобывающей и нефтеперерабатывающей промышленности.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1558360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="" xmlns:a16="http://schemas.microsoft.com/office/drawing/2014/main" id="{20D93F1C-99F9-34DC-C93C-DE3488EF2FA4}"/>
              </a:ext>
            </a:extLst>
          </p:cNvPr>
          <p:cNvGrpSpPr/>
          <p:nvPr/>
        </p:nvGrpSpPr>
        <p:grpSpPr>
          <a:xfrm>
            <a:off x="7278100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="" xmlns:a16="http://schemas.microsoft.com/office/drawing/2014/main" id="{6283D8BC-82D4-B8A2-1D93-984835ED86E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="" xmlns:a16="http://schemas.microsoft.com/office/drawing/2014/main" id="{A6A45A6B-BF87-7B05-C16A-53467DCAC3D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=""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9" y="3711640"/>
            <a:ext cx="7675326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СОСТОЯНИЕ ИМУЩЕСТВА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 ИНФРАСТРУКТУРЫ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="" xmlns:a16="http://schemas.microsoft.com/office/drawing/2014/main" id="{FD355094-F80B-521A-5D90-116E45545642}"/>
              </a:ext>
            </a:extLst>
          </p:cNvPr>
          <p:cNvSpPr/>
          <p:nvPr/>
        </p:nvSpPr>
        <p:spPr>
          <a:xfrm>
            <a:off x="589504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="" xmlns:a16="http://schemas.microsoft.com/office/drawing/2014/main" id="{B36DE6F5-F4C7-DBAF-3AF7-F37BE77EBE7B}"/>
              </a:ext>
            </a:extLst>
          </p:cNvPr>
          <p:cNvGrpSpPr/>
          <p:nvPr/>
        </p:nvGrpSpPr>
        <p:grpSpPr>
          <a:xfrm>
            <a:off x="589505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="" xmlns:a16="http://schemas.microsoft.com/office/drawing/2014/main" id="{1702486E-963B-9732-711B-2071DFB01B0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="" xmlns:a16="http://schemas.microsoft.com/office/drawing/2014/main" id="{DAAE0CD0-66F3-489B-2E43-26581F61B93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="" xmlns:a16="http://schemas.microsoft.com/office/drawing/2014/main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="" xmlns:a16="http://schemas.microsoft.com/office/drawing/2014/main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="" xmlns:a16="http://schemas.microsoft.com/office/drawing/2014/main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="" xmlns:a16="http://schemas.microsoft.com/office/drawing/2014/main" id="{91A1521B-664A-8EC1-26EA-474B9407781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="" xmlns:a16="http://schemas.microsoft.com/office/drawing/2014/main" id="{EA1EB914-C4FB-BF18-AEB8-A8F4D9DAC33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="" xmlns:a16="http://schemas.microsoft.com/office/drawing/2014/main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="" xmlns:a16="http://schemas.microsoft.com/office/drawing/2014/main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="" xmlns:a16="http://schemas.microsoft.com/office/drawing/2014/main" id="{B1279B92-DA67-4134-AE0C-BE0AD32F19B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="" xmlns:a16="http://schemas.microsoft.com/office/drawing/2014/main" id="{65906B94-1389-1DDF-92A0-89B936BC64C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="" xmlns:a16="http://schemas.microsoft.com/office/drawing/2014/main" id="{DB07808D-52F8-8DE5-2CC5-5D20B395F14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="" xmlns:a16="http://schemas.microsoft.com/office/drawing/2014/main" id="{988CA873-70EC-665C-CA14-E0B296352E0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="" xmlns:a16="http://schemas.microsoft.com/office/drawing/2014/main" id="{CD0743B2-511B-80D0-BBEB-6A1DEB1A56B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="" xmlns:a16="http://schemas.microsoft.com/office/drawing/2014/main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="" xmlns:a16="http://schemas.microsoft.com/office/drawing/2014/main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="" xmlns:a16="http://schemas.microsoft.com/office/drawing/2014/main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="" xmlns:a16="http://schemas.microsoft.com/office/drawing/2014/main" id="{D3552C64-1139-28E3-92E7-6189A72BAFB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="" xmlns:a16="http://schemas.microsoft.com/office/drawing/2014/main" id="{0F89AB17-071C-6813-4291-8907B6A2378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="" xmlns:a16="http://schemas.microsoft.com/office/drawing/2014/main" id="{7B755C44-24A4-2F1A-DEFA-BFE11D40B7F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="" xmlns:a16="http://schemas.microsoft.com/office/drawing/2014/main" id="{8327032A-DB51-7C9D-EFC4-9385B216F20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="" xmlns:a16="http://schemas.microsoft.com/office/drawing/2014/main" id="{B5047B7F-4A50-D8D3-FDD4-09CC6A68DF6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="" xmlns:a16="http://schemas.microsoft.com/office/drawing/2014/main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="" xmlns:a16="http://schemas.microsoft.com/office/drawing/2014/main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="" xmlns:a16="http://schemas.microsoft.com/office/drawing/2014/main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="" xmlns:a16="http://schemas.microsoft.com/office/drawing/2014/main" id="{C0761E03-75D8-D6A6-8D00-584FE44B48D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="" xmlns:a16="http://schemas.microsoft.com/office/drawing/2014/main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="" xmlns:a16="http://schemas.microsoft.com/office/drawing/2014/main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8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="" xmlns:a16="http://schemas.microsoft.com/office/drawing/2014/main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9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BD8904C9-1468-2D43-6B20-F4A2177E4883}"/>
              </a:ext>
            </a:extLst>
          </p:cNvPr>
          <p:cNvSpPr/>
          <p:nvPr/>
        </p:nvSpPr>
        <p:spPr>
          <a:xfrm flipV="1">
            <a:off x="589503" y="6510214"/>
            <a:ext cx="1115799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4">
            <a:extLst>
              <a:ext uri="{FF2B5EF4-FFF2-40B4-BE49-F238E27FC236}">
                <a16:creationId xmlns="" xmlns:a16="http://schemas.microsoft.com/office/drawing/2014/main" id="{DFB1AB6D-993B-4905-AE54-785CFBD12215}"/>
              </a:ext>
            </a:extLst>
          </p:cNvPr>
          <p:cNvSpPr txBox="1"/>
          <p:nvPr/>
        </p:nvSpPr>
        <p:spPr>
          <a:xfrm>
            <a:off x="1618980" y="2015336"/>
            <a:ext cx="2285698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Сергиевский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86" y="1871312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4402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Край 7">
    <a:dk1>
      <a:srgbClr val="000000"/>
    </a:dk1>
    <a:lt1>
      <a:srgbClr val="FFFFFF"/>
    </a:lt1>
    <a:dk2>
      <a:srgbClr val="006633"/>
    </a:dk2>
    <a:lt2>
      <a:srgbClr val="5F5F5F"/>
    </a:lt2>
    <a:accent1>
      <a:srgbClr val="CC9900"/>
    </a:accent1>
    <a:accent2>
      <a:srgbClr val="3B812F"/>
    </a:accent2>
    <a:accent3>
      <a:srgbClr val="FFFFFF"/>
    </a:accent3>
    <a:accent4>
      <a:srgbClr val="000000"/>
    </a:accent4>
    <a:accent5>
      <a:srgbClr val="E2CAAA"/>
    </a:accent5>
    <a:accent6>
      <a:srgbClr val="35742A"/>
    </a:accent6>
    <a:hlink>
      <a:srgbClr val="996600"/>
    </a:hlink>
    <a:folHlink>
      <a:srgbClr val="AFBF39"/>
    </a:folHlink>
  </a:clrScheme>
  <a:fontScheme name="Край">
    <a:majorFont>
      <a:latin typeface="Garamond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Край 7">
    <a:dk1>
      <a:srgbClr val="000000"/>
    </a:dk1>
    <a:lt1>
      <a:srgbClr val="FFFFFF"/>
    </a:lt1>
    <a:dk2>
      <a:srgbClr val="006633"/>
    </a:dk2>
    <a:lt2>
      <a:srgbClr val="5F5F5F"/>
    </a:lt2>
    <a:accent1>
      <a:srgbClr val="CC9900"/>
    </a:accent1>
    <a:accent2>
      <a:srgbClr val="3B812F"/>
    </a:accent2>
    <a:accent3>
      <a:srgbClr val="FFFFFF"/>
    </a:accent3>
    <a:accent4>
      <a:srgbClr val="000000"/>
    </a:accent4>
    <a:accent5>
      <a:srgbClr val="E2CAAA"/>
    </a:accent5>
    <a:accent6>
      <a:srgbClr val="35742A"/>
    </a:accent6>
    <a:hlink>
      <a:srgbClr val="996600"/>
    </a:hlink>
    <a:folHlink>
      <a:srgbClr val="AFBF39"/>
    </a:folHlink>
  </a:clrScheme>
  <a:fontScheme name="Край">
    <a:majorFont>
      <a:latin typeface="Garamond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3562</TotalTime>
  <Words>4187</Words>
  <Application>Microsoft Office PowerPoint</Application>
  <PresentationFormat>Произвольный</PresentationFormat>
  <Paragraphs>550</Paragraphs>
  <Slides>25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user</cp:lastModifiedBy>
  <cp:revision>240</cp:revision>
  <cp:lastPrinted>2023-12-13T09:15:06Z</cp:lastPrinted>
  <dcterms:created xsi:type="dcterms:W3CDTF">2023-11-14T08:11:22Z</dcterms:created>
  <dcterms:modified xsi:type="dcterms:W3CDTF">2024-04-04T05:59:31Z</dcterms:modified>
</cp:coreProperties>
</file>